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4"/>
  </p:sldMasterIdLst>
  <p:notesMasterIdLst>
    <p:notesMasterId r:id="rId29"/>
  </p:notesMasterIdLst>
  <p:sldIdLst>
    <p:sldId id="256" r:id="rId5"/>
    <p:sldId id="257" r:id="rId6"/>
    <p:sldId id="258" r:id="rId7"/>
    <p:sldId id="259" r:id="rId8"/>
    <p:sldId id="260" r:id="rId9"/>
    <p:sldId id="261" r:id="rId10"/>
    <p:sldId id="262" r:id="rId11"/>
    <p:sldId id="263" r:id="rId12"/>
    <p:sldId id="264" r:id="rId13"/>
    <p:sldId id="265" r:id="rId14"/>
    <p:sldId id="267" r:id="rId15"/>
    <p:sldId id="268" r:id="rId16"/>
    <p:sldId id="269" r:id="rId17"/>
    <p:sldId id="270" r:id="rId18"/>
    <p:sldId id="271" r:id="rId19"/>
    <p:sldId id="272" r:id="rId20"/>
    <p:sldId id="273" r:id="rId21"/>
    <p:sldId id="274" r:id="rId22"/>
    <p:sldId id="275" r:id="rId23"/>
    <p:sldId id="276" r:id="rId24"/>
    <p:sldId id="277" r:id="rId25"/>
    <p:sldId id="266" r:id="rId26"/>
    <p:sldId id="279" r:id="rId27"/>
    <p:sldId id="278" r:id="rId28"/>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0648D0D-9093-4852-B6F3-00CED6557AD8}" v="245" dt="2024-10-17T14:02:54.654"/>
    <p1510:client id="{AA121FEA-F8BC-4AB1-9C33-52E63971FCD8}" v="1" dt="2024-10-17T15:45:55.180"/>
  </p1510:revLst>
</p1510:revInfo>
</file>

<file path=ppt/tableStyles.xml><?xml version="1.0" encoding="utf-8"?>
<a:tblStyleLst xmlns:a="http://schemas.openxmlformats.org/drawingml/2006/main" def="{5C22544A-7EE6-4342-B048-85BDC9FD1C3A}">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21B07832-B943-42FE-A378-F78BC636E2A8}" type="datetimeFigureOut">
              <a:rPr lang="en-GB" smtClean="0"/>
              <a:t>13/10/2026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BBFDE185-05A4-4E14-AC10-E0E7EADFC520}" type="slidenum">
              <a:rPr lang="en-GB" smtClean="0"/>
              <a:t>‹#›</a:t>
            </a:fld>
            <a:endParaRPr lang="en-GB"/>
          </a:p>
        </p:txBody>
      </p:sp>
    </p:spTree>
    <p:extLst>
      <p:ext uri="{BB962C8B-B14F-4D97-AF65-F5344CB8AC3E}">
        <p14:creationId xmlns:p14="http://schemas.microsoft.com/office/powerpoint/2010/main" val="849014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Hayley</a:t>
            </a:r>
          </a:p>
        </p:txBody>
      </p:sp>
      <p:sp>
        <p:nvSpPr>
          <p:cNvPr id="4" name="Slide Number Placeholder 3"/>
          <p:cNvSpPr>
            <a:spLocks noGrp="1"/>
          </p:cNvSpPr>
          <p:nvPr>
            <p:ph type="sldNum" sz="quarter" idx="10"/>
          </p:nvPr>
        </p:nvSpPr>
        <p:spPr/>
        <p:txBody>
          <a:bodyPr/>
          <a:lstStyle/>
          <a:p>
            <a:fld id="{BBFDE185-05A4-4E14-AC10-E0E7EADFC520}" type="slidenum">
              <a:rPr lang="en-GB" smtClean="0"/>
              <a:t>1</a:t>
            </a:fld>
            <a:endParaRPr lang="en-GB"/>
          </a:p>
        </p:txBody>
      </p:sp>
    </p:spTree>
    <p:extLst>
      <p:ext uri="{BB962C8B-B14F-4D97-AF65-F5344CB8AC3E}">
        <p14:creationId xmlns:p14="http://schemas.microsoft.com/office/powerpoint/2010/main" val="29493994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Hayley</a:t>
            </a:r>
          </a:p>
        </p:txBody>
      </p:sp>
      <p:sp>
        <p:nvSpPr>
          <p:cNvPr id="4" name="Slide Number Placeholder 3"/>
          <p:cNvSpPr>
            <a:spLocks noGrp="1"/>
          </p:cNvSpPr>
          <p:nvPr>
            <p:ph type="sldNum" sz="quarter" idx="10"/>
          </p:nvPr>
        </p:nvSpPr>
        <p:spPr/>
        <p:txBody>
          <a:bodyPr/>
          <a:lstStyle/>
          <a:p>
            <a:fld id="{BBFDE185-05A4-4E14-AC10-E0E7EADFC520}" type="slidenum">
              <a:rPr lang="en-GB" smtClean="0"/>
              <a:t>2</a:t>
            </a:fld>
            <a:endParaRPr lang="en-GB"/>
          </a:p>
        </p:txBody>
      </p:sp>
    </p:spTree>
    <p:extLst>
      <p:ext uri="{BB962C8B-B14F-4D97-AF65-F5344CB8AC3E}">
        <p14:creationId xmlns:p14="http://schemas.microsoft.com/office/powerpoint/2010/main" val="25889994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Hayley</a:t>
            </a:r>
          </a:p>
        </p:txBody>
      </p:sp>
      <p:sp>
        <p:nvSpPr>
          <p:cNvPr id="4" name="Slide Number Placeholder 3"/>
          <p:cNvSpPr>
            <a:spLocks noGrp="1"/>
          </p:cNvSpPr>
          <p:nvPr>
            <p:ph type="sldNum" sz="quarter" idx="10"/>
          </p:nvPr>
        </p:nvSpPr>
        <p:spPr/>
        <p:txBody>
          <a:bodyPr/>
          <a:lstStyle/>
          <a:p>
            <a:fld id="{BBFDE185-05A4-4E14-AC10-E0E7EADFC520}" type="slidenum">
              <a:rPr lang="en-GB" smtClean="0"/>
              <a:t>3</a:t>
            </a:fld>
            <a:endParaRPr lang="en-GB"/>
          </a:p>
        </p:txBody>
      </p:sp>
    </p:spTree>
    <p:extLst>
      <p:ext uri="{BB962C8B-B14F-4D97-AF65-F5344CB8AC3E}">
        <p14:creationId xmlns:p14="http://schemas.microsoft.com/office/powerpoint/2010/main" val="40795773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Becca</a:t>
            </a:r>
          </a:p>
        </p:txBody>
      </p:sp>
      <p:sp>
        <p:nvSpPr>
          <p:cNvPr id="4" name="Slide Number Placeholder 3"/>
          <p:cNvSpPr>
            <a:spLocks noGrp="1"/>
          </p:cNvSpPr>
          <p:nvPr>
            <p:ph type="sldNum" sz="quarter" idx="10"/>
          </p:nvPr>
        </p:nvSpPr>
        <p:spPr/>
        <p:txBody>
          <a:bodyPr/>
          <a:lstStyle/>
          <a:p>
            <a:fld id="{BBFDE185-05A4-4E14-AC10-E0E7EADFC520}" type="slidenum">
              <a:rPr lang="en-GB" smtClean="0"/>
              <a:t>4</a:t>
            </a:fld>
            <a:endParaRPr lang="en-GB"/>
          </a:p>
        </p:txBody>
      </p:sp>
    </p:spTree>
    <p:extLst>
      <p:ext uri="{BB962C8B-B14F-4D97-AF65-F5344CB8AC3E}">
        <p14:creationId xmlns:p14="http://schemas.microsoft.com/office/powerpoint/2010/main" val="5628176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Becca</a:t>
            </a:r>
          </a:p>
        </p:txBody>
      </p:sp>
      <p:sp>
        <p:nvSpPr>
          <p:cNvPr id="4" name="Slide Number Placeholder 3"/>
          <p:cNvSpPr>
            <a:spLocks noGrp="1"/>
          </p:cNvSpPr>
          <p:nvPr>
            <p:ph type="sldNum" sz="quarter" idx="10"/>
          </p:nvPr>
        </p:nvSpPr>
        <p:spPr/>
        <p:txBody>
          <a:bodyPr/>
          <a:lstStyle/>
          <a:p>
            <a:fld id="{BBFDE185-05A4-4E14-AC10-E0E7EADFC520}" type="slidenum">
              <a:rPr lang="en-GB" smtClean="0"/>
              <a:t>5</a:t>
            </a:fld>
            <a:endParaRPr lang="en-GB"/>
          </a:p>
        </p:txBody>
      </p:sp>
    </p:spTree>
    <p:extLst>
      <p:ext uri="{BB962C8B-B14F-4D97-AF65-F5344CB8AC3E}">
        <p14:creationId xmlns:p14="http://schemas.microsoft.com/office/powerpoint/2010/main" val="2555935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Hayley</a:t>
            </a:r>
          </a:p>
        </p:txBody>
      </p:sp>
      <p:sp>
        <p:nvSpPr>
          <p:cNvPr id="4" name="Slide Number Placeholder 3"/>
          <p:cNvSpPr>
            <a:spLocks noGrp="1"/>
          </p:cNvSpPr>
          <p:nvPr>
            <p:ph type="sldNum" sz="quarter" idx="10"/>
          </p:nvPr>
        </p:nvSpPr>
        <p:spPr/>
        <p:txBody>
          <a:bodyPr/>
          <a:lstStyle/>
          <a:p>
            <a:fld id="{BBFDE185-05A4-4E14-AC10-E0E7EADFC520}" type="slidenum">
              <a:rPr lang="en-GB" smtClean="0"/>
              <a:t>6</a:t>
            </a:fld>
            <a:endParaRPr lang="en-GB"/>
          </a:p>
        </p:txBody>
      </p:sp>
    </p:spTree>
    <p:extLst>
      <p:ext uri="{BB962C8B-B14F-4D97-AF65-F5344CB8AC3E}">
        <p14:creationId xmlns:p14="http://schemas.microsoft.com/office/powerpoint/2010/main" val="35650976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Bethany</a:t>
            </a:r>
          </a:p>
        </p:txBody>
      </p:sp>
      <p:sp>
        <p:nvSpPr>
          <p:cNvPr id="4" name="Slide Number Placeholder 3"/>
          <p:cNvSpPr>
            <a:spLocks noGrp="1"/>
          </p:cNvSpPr>
          <p:nvPr>
            <p:ph type="sldNum" sz="quarter" idx="10"/>
          </p:nvPr>
        </p:nvSpPr>
        <p:spPr/>
        <p:txBody>
          <a:bodyPr/>
          <a:lstStyle/>
          <a:p>
            <a:fld id="{BBFDE185-05A4-4E14-AC10-E0E7EADFC520}" type="slidenum">
              <a:rPr lang="en-GB" smtClean="0"/>
              <a:t>7</a:t>
            </a:fld>
            <a:endParaRPr lang="en-GB"/>
          </a:p>
        </p:txBody>
      </p:sp>
    </p:spTree>
    <p:extLst>
      <p:ext uri="{BB962C8B-B14F-4D97-AF65-F5344CB8AC3E}">
        <p14:creationId xmlns:p14="http://schemas.microsoft.com/office/powerpoint/2010/main" val="31438096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Bethany</a:t>
            </a:r>
          </a:p>
        </p:txBody>
      </p:sp>
      <p:sp>
        <p:nvSpPr>
          <p:cNvPr id="4" name="Slide Number Placeholder 3"/>
          <p:cNvSpPr>
            <a:spLocks noGrp="1"/>
          </p:cNvSpPr>
          <p:nvPr>
            <p:ph type="sldNum" sz="quarter" idx="10"/>
          </p:nvPr>
        </p:nvSpPr>
        <p:spPr/>
        <p:txBody>
          <a:bodyPr/>
          <a:lstStyle/>
          <a:p>
            <a:fld id="{BBFDE185-05A4-4E14-AC10-E0E7EADFC520}" type="slidenum">
              <a:rPr lang="en-GB" smtClean="0"/>
              <a:t>8</a:t>
            </a:fld>
            <a:endParaRPr lang="en-GB"/>
          </a:p>
        </p:txBody>
      </p:sp>
    </p:spTree>
    <p:extLst>
      <p:ext uri="{BB962C8B-B14F-4D97-AF65-F5344CB8AC3E}">
        <p14:creationId xmlns:p14="http://schemas.microsoft.com/office/powerpoint/2010/main" val="36581524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Bethany</a:t>
            </a:r>
          </a:p>
        </p:txBody>
      </p:sp>
      <p:sp>
        <p:nvSpPr>
          <p:cNvPr id="4" name="Slide Number Placeholder 3"/>
          <p:cNvSpPr>
            <a:spLocks noGrp="1"/>
          </p:cNvSpPr>
          <p:nvPr>
            <p:ph type="sldNum" sz="quarter" idx="10"/>
          </p:nvPr>
        </p:nvSpPr>
        <p:spPr/>
        <p:txBody>
          <a:bodyPr/>
          <a:lstStyle/>
          <a:p>
            <a:fld id="{BBFDE185-05A4-4E14-AC10-E0E7EADFC520}" type="slidenum">
              <a:rPr lang="en-GB" smtClean="0"/>
              <a:t>9</a:t>
            </a:fld>
            <a:endParaRPr lang="en-GB"/>
          </a:p>
        </p:txBody>
      </p:sp>
    </p:spTree>
    <p:extLst>
      <p:ext uri="{BB962C8B-B14F-4D97-AF65-F5344CB8AC3E}">
        <p14:creationId xmlns:p14="http://schemas.microsoft.com/office/powerpoint/2010/main" val="5661006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Bethany</a:t>
            </a:r>
          </a:p>
        </p:txBody>
      </p:sp>
      <p:sp>
        <p:nvSpPr>
          <p:cNvPr id="4" name="Slide Number Placeholder 3"/>
          <p:cNvSpPr>
            <a:spLocks noGrp="1"/>
          </p:cNvSpPr>
          <p:nvPr>
            <p:ph type="sldNum" sz="quarter" idx="10"/>
          </p:nvPr>
        </p:nvSpPr>
        <p:spPr/>
        <p:txBody>
          <a:bodyPr/>
          <a:lstStyle/>
          <a:p>
            <a:fld id="{BBFDE185-05A4-4E14-AC10-E0E7EADFC520}" type="slidenum">
              <a:rPr lang="en-GB" smtClean="0"/>
              <a:t>10</a:t>
            </a:fld>
            <a:endParaRPr lang="en-GB"/>
          </a:p>
        </p:txBody>
      </p:sp>
    </p:spTree>
    <p:extLst>
      <p:ext uri="{BB962C8B-B14F-4D97-AF65-F5344CB8AC3E}">
        <p14:creationId xmlns:p14="http://schemas.microsoft.com/office/powerpoint/2010/main" val="41149004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Bethany</a:t>
            </a:r>
          </a:p>
        </p:txBody>
      </p:sp>
      <p:sp>
        <p:nvSpPr>
          <p:cNvPr id="4" name="Slide Number Placeholder 3"/>
          <p:cNvSpPr>
            <a:spLocks noGrp="1"/>
          </p:cNvSpPr>
          <p:nvPr>
            <p:ph type="sldNum" sz="quarter" idx="10"/>
          </p:nvPr>
        </p:nvSpPr>
        <p:spPr/>
        <p:txBody>
          <a:bodyPr/>
          <a:lstStyle/>
          <a:p>
            <a:fld id="{BBFDE185-05A4-4E14-AC10-E0E7EADFC520}" type="slidenum">
              <a:rPr lang="en-GB" smtClean="0"/>
              <a:t>11</a:t>
            </a:fld>
            <a:endParaRPr lang="en-GB"/>
          </a:p>
        </p:txBody>
      </p:sp>
    </p:spTree>
    <p:extLst>
      <p:ext uri="{BB962C8B-B14F-4D97-AF65-F5344CB8AC3E}">
        <p14:creationId xmlns:p14="http://schemas.microsoft.com/office/powerpoint/2010/main" val="30948334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Becca</a:t>
            </a:r>
          </a:p>
        </p:txBody>
      </p:sp>
      <p:sp>
        <p:nvSpPr>
          <p:cNvPr id="4" name="Slide Number Placeholder 3"/>
          <p:cNvSpPr>
            <a:spLocks noGrp="1"/>
          </p:cNvSpPr>
          <p:nvPr>
            <p:ph type="sldNum" sz="quarter" idx="10"/>
          </p:nvPr>
        </p:nvSpPr>
        <p:spPr/>
        <p:txBody>
          <a:bodyPr/>
          <a:lstStyle/>
          <a:p>
            <a:fld id="{BBFDE185-05A4-4E14-AC10-E0E7EADFC520}" type="slidenum">
              <a:rPr lang="en-GB" smtClean="0"/>
              <a:t>12</a:t>
            </a:fld>
            <a:endParaRPr lang="en-GB"/>
          </a:p>
        </p:txBody>
      </p:sp>
    </p:spTree>
    <p:extLst>
      <p:ext uri="{BB962C8B-B14F-4D97-AF65-F5344CB8AC3E}">
        <p14:creationId xmlns:p14="http://schemas.microsoft.com/office/powerpoint/2010/main" val="18188381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Becca</a:t>
            </a:r>
          </a:p>
        </p:txBody>
      </p:sp>
      <p:sp>
        <p:nvSpPr>
          <p:cNvPr id="4" name="Slide Number Placeholder 3"/>
          <p:cNvSpPr>
            <a:spLocks noGrp="1"/>
          </p:cNvSpPr>
          <p:nvPr>
            <p:ph type="sldNum" sz="quarter" idx="10"/>
          </p:nvPr>
        </p:nvSpPr>
        <p:spPr/>
        <p:txBody>
          <a:bodyPr/>
          <a:lstStyle/>
          <a:p>
            <a:fld id="{BBFDE185-05A4-4E14-AC10-E0E7EADFC520}" type="slidenum">
              <a:rPr lang="en-GB" smtClean="0"/>
              <a:t>13</a:t>
            </a:fld>
            <a:endParaRPr lang="en-GB"/>
          </a:p>
        </p:txBody>
      </p:sp>
    </p:spTree>
    <p:extLst>
      <p:ext uri="{BB962C8B-B14F-4D97-AF65-F5344CB8AC3E}">
        <p14:creationId xmlns:p14="http://schemas.microsoft.com/office/powerpoint/2010/main" val="17536248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Becca</a:t>
            </a:r>
          </a:p>
        </p:txBody>
      </p:sp>
      <p:sp>
        <p:nvSpPr>
          <p:cNvPr id="4" name="Slide Number Placeholder 3"/>
          <p:cNvSpPr>
            <a:spLocks noGrp="1"/>
          </p:cNvSpPr>
          <p:nvPr>
            <p:ph type="sldNum" sz="quarter" idx="10"/>
          </p:nvPr>
        </p:nvSpPr>
        <p:spPr/>
        <p:txBody>
          <a:bodyPr/>
          <a:lstStyle/>
          <a:p>
            <a:fld id="{BBFDE185-05A4-4E14-AC10-E0E7EADFC520}" type="slidenum">
              <a:rPr lang="en-GB" smtClean="0"/>
              <a:t>14</a:t>
            </a:fld>
            <a:endParaRPr lang="en-GB"/>
          </a:p>
        </p:txBody>
      </p:sp>
    </p:spTree>
    <p:extLst>
      <p:ext uri="{BB962C8B-B14F-4D97-AF65-F5344CB8AC3E}">
        <p14:creationId xmlns:p14="http://schemas.microsoft.com/office/powerpoint/2010/main" val="17971457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Becca</a:t>
            </a:r>
          </a:p>
        </p:txBody>
      </p:sp>
      <p:sp>
        <p:nvSpPr>
          <p:cNvPr id="4" name="Slide Number Placeholder 3"/>
          <p:cNvSpPr>
            <a:spLocks noGrp="1"/>
          </p:cNvSpPr>
          <p:nvPr>
            <p:ph type="sldNum" sz="quarter" idx="10"/>
          </p:nvPr>
        </p:nvSpPr>
        <p:spPr/>
        <p:txBody>
          <a:bodyPr/>
          <a:lstStyle/>
          <a:p>
            <a:fld id="{BBFDE185-05A4-4E14-AC10-E0E7EADFC520}" type="slidenum">
              <a:rPr lang="en-GB" smtClean="0"/>
              <a:t>15</a:t>
            </a:fld>
            <a:endParaRPr lang="en-GB"/>
          </a:p>
        </p:txBody>
      </p:sp>
    </p:spTree>
    <p:extLst>
      <p:ext uri="{BB962C8B-B14F-4D97-AF65-F5344CB8AC3E}">
        <p14:creationId xmlns:p14="http://schemas.microsoft.com/office/powerpoint/2010/main" val="28992541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Becca</a:t>
            </a:r>
          </a:p>
        </p:txBody>
      </p:sp>
      <p:sp>
        <p:nvSpPr>
          <p:cNvPr id="4" name="Slide Number Placeholder 3"/>
          <p:cNvSpPr>
            <a:spLocks noGrp="1"/>
          </p:cNvSpPr>
          <p:nvPr>
            <p:ph type="sldNum" sz="quarter" idx="10"/>
          </p:nvPr>
        </p:nvSpPr>
        <p:spPr/>
        <p:txBody>
          <a:bodyPr/>
          <a:lstStyle/>
          <a:p>
            <a:fld id="{BBFDE185-05A4-4E14-AC10-E0E7EADFC520}" type="slidenum">
              <a:rPr lang="en-GB" smtClean="0"/>
              <a:t>16</a:t>
            </a:fld>
            <a:endParaRPr lang="en-GB"/>
          </a:p>
        </p:txBody>
      </p:sp>
    </p:spTree>
    <p:extLst>
      <p:ext uri="{BB962C8B-B14F-4D97-AF65-F5344CB8AC3E}">
        <p14:creationId xmlns:p14="http://schemas.microsoft.com/office/powerpoint/2010/main" val="21494286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Becca</a:t>
            </a:r>
          </a:p>
        </p:txBody>
      </p:sp>
      <p:sp>
        <p:nvSpPr>
          <p:cNvPr id="4" name="Slide Number Placeholder 3"/>
          <p:cNvSpPr>
            <a:spLocks noGrp="1"/>
          </p:cNvSpPr>
          <p:nvPr>
            <p:ph type="sldNum" sz="quarter" idx="10"/>
          </p:nvPr>
        </p:nvSpPr>
        <p:spPr/>
        <p:txBody>
          <a:bodyPr/>
          <a:lstStyle/>
          <a:p>
            <a:fld id="{BBFDE185-05A4-4E14-AC10-E0E7EADFC520}" type="slidenum">
              <a:rPr lang="en-GB" smtClean="0"/>
              <a:t>17</a:t>
            </a:fld>
            <a:endParaRPr lang="en-GB"/>
          </a:p>
        </p:txBody>
      </p:sp>
    </p:spTree>
    <p:extLst>
      <p:ext uri="{BB962C8B-B14F-4D97-AF65-F5344CB8AC3E}">
        <p14:creationId xmlns:p14="http://schemas.microsoft.com/office/powerpoint/2010/main" val="7926897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Hayley</a:t>
            </a:r>
          </a:p>
        </p:txBody>
      </p:sp>
      <p:sp>
        <p:nvSpPr>
          <p:cNvPr id="4" name="Slide Number Placeholder 3"/>
          <p:cNvSpPr>
            <a:spLocks noGrp="1"/>
          </p:cNvSpPr>
          <p:nvPr>
            <p:ph type="sldNum" sz="quarter" idx="10"/>
          </p:nvPr>
        </p:nvSpPr>
        <p:spPr/>
        <p:txBody>
          <a:bodyPr/>
          <a:lstStyle/>
          <a:p>
            <a:fld id="{BBFDE185-05A4-4E14-AC10-E0E7EADFC520}" type="slidenum">
              <a:rPr lang="en-GB" smtClean="0"/>
              <a:t>18</a:t>
            </a:fld>
            <a:endParaRPr lang="en-GB"/>
          </a:p>
        </p:txBody>
      </p:sp>
    </p:spTree>
    <p:extLst>
      <p:ext uri="{BB962C8B-B14F-4D97-AF65-F5344CB8AC3E}">
        <p14:creationId xmlns:p14="http://schemas.microsoft.com/office/powerpoint/2010/main" val="30476006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Hayley</a:t>
            </a:r>
          </a:p>
        </p:txBody>
      </p:sp>
      <p:sp>
        <p:nvSpPr>
          <p:cNvPr id="4" name="Slide Number Placeholder 3"/>
          <p:cNvSpPr>
            <a:spLocks noGrp="1"/>
          </p:cNvSpPr>
          <p:nvPr>
            <p:ph type="sldNum" sz="quarter" idx="10"/>
          </p:nvPr>
        </p:nvSpPr>
        <p:spPr/>
        <p:txBody>
          <a:bodyPr/>
          <a:lstStyle/>
          <a:p>
            <a:fld id="{BBFDE185-05A4-4E14-AC10-E0E7EADFC520}" type="slidenum">
              <a:rPr lang="en-GB" smtClean="0"/>
              <a:t>19</a:t>
            </a:fld>
            <a:endParaRPr lang="en-GB"/>
          </a:p>
        </p:txBody>
      </p:sp>
    </p:spTree>
    <p:extLst>
      <p:ext uri="{BB962C8B-B14F-4D97-AF65-F5344CB8AC3E}">
        <p14:creationId xmlns:p14="http://schemas.microsoft.com/office/powerpoint/2010/main" val="5482082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Hayley</a:t>
            </a:r>
          </a:p>
        </p:txBody>
      </p:sp>
      <p:sp>
        <p:nvSpPr>
          <p:cNvPr id="4" name="Slide Number Placeholder 3"/>
          <p:cNvSpPr>
            <a:spLocks noGrp="1"/>
          </p:cNvSpPr>
          <p:nvPr>
            <p:ph type="sldNum" sz="quarter" idx="10"/>
          </p:nvPr>
        </p:nvSpPr>
        <p:spPr/>
        <p:txBody>
          <a:bodyPr/>
          <a:lstStyle/>
          <a:p>
            <a:fld id="{BBFDE185-05A4-4E14-AC10-E0E7EADFC520}" type="slidenum">
              <a:rPr lang="en-GB" smtClean="0"/>
              <a:t>20</a:t>
            </a:fld>
            <a:endParaRPr lang="en-GB"/>
          </a:p>
        </p:txBody>
      </p:sp>
    </p:spTree>
    <p:extLst>
      <p:ext uri="{BB962C8B-B14F-4D97-AF65-F5344CB8AC3E}">
        <p14:creationId xmlns:p14="http://schemas.microsoft.com/office/powerpoint/2010/main" val="39352163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Hayley</a:t>
            </a:r>
          </a:p>
        </p:txBody>
      </p:sp>
      <p:sp>
        <p:nvSpPr>
          <p:cNvPr id="4" name="Slide Number Placeholder 3"/>
          <p:cNvSpPr>
            <a:spLocks noGrp="1"/>
          </p:cNvSpPr>
          <p:nvPr>
            <p:ph type="sldNum" sz="quarter" idx="10"/>
          </p:nvPr>
        </p:nvSpPr>
        <p:spPr/>
        <p:txBody>
          <a:bodyPr/>
          <a:lstStyle/>
          <a:p>
            <a:fld id="{BBFDE185-05A4-4E14-AC10-E0E7EADFC520}" type="slidenum">
              <a:rPr lang="en-GB" smtClean="0"/>
              <a:t>21</a:t>
            </a:fld>
            <a:endParaRPr lang="en-GB"/>
          </a:p>
        </p:txBody>
      </p:sp>
    </p:spTree>
    <p:extLst>
      <p:ext uri="{BB962C8B-B14F-4D97-AF65-F5344CB8AC3E}">
        <p14:creationId xmlns:p14="http://schemas.microsoft.com/office/powerpoint/2010/main" val="23215398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Bethany</a:t>
            </a:r>
          </a:p>
        </p:txBody>
      </p:sp>
      <p:sp>
        <p:nvSpPr>
          <p:cNvPr id="4" name="Slide Number Placeholder 3"/>
          <p:cNvSpPr>
            <a:spLocks noGrp="1"/>
          </p:cNvSpPr>
          <p:nvPr>
            <p:ph type="sldNum" sz="quarter" idx="10"/>
          </p:nvPr>
        </p:nvSpPr>
        <p:spPr/>
        <p:txBody>
          <a:bodyPr/>
          <a:lstStyle/>
          <a:p>
            <a:fld id="{BBFDE185-05A4-4E14-AC10-E0E7EADFC520}" type="slidenum">
              <a:rPr lang="en-GB" smtClean="0"/>
              <a:t>22</a:t>
            </a:fld>
            <a:endParaRPr lang="en-GB"/>
          </a:p>
        </p:txBody>
      </p:sp>
    </p:spTree>
    <p:extLst>
      <p:ext uri="{BB962C8B-B14F-4D97-AF65-F5344CB8AC3E}">
        <p14:creationId xmlns:p14="http://schemas.microsoft.com/office/powerpoint/2010/main" val="40851136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6AF353-7BFC-15C1-AE1B-1E459D825C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76ABF47-578E-2FE5-3D8B-BA59222402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0674FAB-0F2E-8592-F1B7-42EFF1C0E6FC}"/>
              </a:ext>
            </a:extLst>
          </p:cNvPr>
          <p:cNvSpPr>
            <a:spLocks noGrp="1"/>
          </p:cNvSpPr>
          <p:nvPr>
            <p:ph type="body" idx="1"/>
          </p:nvPr>
        </p:nvSpPr>
        <p:spPr/>
        <p:txBody>
          <a:bodyPr/>
          <a:lstStyle/>
          <a:p>
            <a:r>
              <a:rPr lang="en-GB"/>
              <a:t>Bethany</a:t>
            </a:r>
          </a:p>
        </p:txBody>
      </p:sp>
      <p:sp>
        <p:nvSpPr>
          <p:cNvPr id="4" name="Slide Number Placeholder 3">
            <a:extLst>
              <a:ext uri="{FF2B5EF4-FFF2-40B4-BE49-F238E27FC236}">
                <a16:creationId xmlns:a16="http://schemas.microsoft.com/office/drawing/2014/main" id="{D8730E26-5738-9556-0939-F381BAF4FD8F}"/>
              </a:ext>
            </a:extLst>
          </p:cNvPr>
          <p:cNvSpPr>
            <a:spLocks noGrp="1"/>
          </p:cNvSpPr>
          <p:nvPr>
            <p:ph type="sldNum" sz="quarter" idx="10"/>
          </p:nvPr>
        </p:nvSpPr>
        <p:spPr/>
        <p:txBody>
          <a:bodyPr/>
          <a:lstStyle/>
          <a:p>
            <a:fld id="{BBFDE185-05A4-4E14-AC10-E0E7EADFC520}" type="slidenum">
              <a:rPr lang="en-GB" smtClean="0"/>
              <a:t>23</a:t>
            </a:fld>
            <a:endParaRPr lang="en-GB"/>
          </a:p>
        </p:txBody>
      </p:sp>
    </p:spTree>
    <p:extLst>
      <p:ext uri="{BB962C8B-B14F-4D97-AF65-F5344CB8AC3E}">
        <p14:creationId xmlns:p14="http://schemas.microsoft.com/office/powerpoint/2010/main" val="32560610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Hayley</a:t>
            </a:r>
          </a:p>
        </p:txBody>
      </p:sp>
      <p:sp>
        <p:nvSpPr>
          <p:cNvPr id="4" name="Slide Number Placeholder 3"/>
          <p:cNvSpPr>
            <a:spLocks noGrp="1"/>
          </p:cNvSpPr>
          <p:nvPr>
            <p:ph type="sldNum" sz="quarter" idx="10"/>
          </p:nvPr>
        </p:nvSpPr>
        <p:spPr/>
        <p:txBody>
          <a:bodyPr/>
          <a:lstStyle/>
          <a:p>
            <a:fld id="{BBFDE185-05A4-4E14-AC10-E0E7EADFC520}" type="slidenum">
              <a:rPr lang="en-GB" smtClean="0"/>
              <a:t>24</a:t>
            </a:fld>
            <a:endParaRPr lang="en-GB"/>
          </a:p>
        </p:txBody>
      </p:sp>
    </p:spTree>
    <p:extLst>
      <p:ext uri="{BB962C8B-B14F-4D97-AF65-F5344CB8AC3E}">
        <p14:creationId xmlns:p14="http://schemas.microsoft.com/office/powerpoint/2010/main" val="42124220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EE4CB24A-CDC5-4034-9045-BEC5CCCF36E7}" type="datetimeFigureOut">
              <a:rPr lang="en-GB" smtClean="0"/>
              <a:t>13/10/2026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2678A6-3064-4C31-8F80-EEB11B3F0763}" type="slidenum">
              <a:rPr lang="en-GB" smtClean="0"/>
              <a:t>‹#›</a:t>
            </a:fld>
            <a:endParaRPr lang="en-GB"/>
          </a:p>
        </p:txBody>
      </p:sp>
    </p:spTree>
    <p:extLst>
      <p:ext uri="{BB962C8B-B14F-4D97-AF65-F5344CB8AC3E}">
        <p14:creationId xmlns:p14="http://schemas.microsoft.com/office/powerpoint/2010/main" val="42943701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E4CB24A-CDC5-4034-9045-BEC5CCCF36E7}" type="datetimeFigureOut">
              <a:rPr lang="en-GB" smtClean="0"/>
              <a:t>13/10/2026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2678A6-3064-4C31-8F80-EEB11B3F0763}" type="slidenum">
              <a:rPr lang="en-GB" smtClean="0"/>
              <a:t>‹#›</a:t>
            </a:fld>
            <a:endParaRPr lang="en-GB"/>
          </a:p>
        </p:txBody>
      </p:sp>
    </p:spTree>
    <p:extLst>
      <p:ext uri="{BB962C8B-B14F-4D97-AF65-F5344CB8AC3E}">
        <p14:creationId xmlns:p14="http://schemas.microsoft.com/office/powerpoint/2010/main" val="38928803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E4CB24A-CDC5-4034-9045-BEC5CCCF36E7}" type="datetimeFigureOut">
              <a:rPr lang="en-GB" smtClean="0"/>
              <a:t>13/10/2026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2678A6-3064-4C31-8F80-EEB11B3F0763}" type="slidenum">
              <a:rPr lang="en-GB" smtClean="0"/>
              <a:t>‹#›</a:t>
            </a:fld>
            <a:endParaRPr lang="en-GB"/>
          </a:p>
        </p:txBody>
      </p:sp>
    </p:spTree>
    <p:extLst>
      <p:ext uri="{BB962C8B-B14F-4D97-AF65-F5344CB8AC3E}">
        <p14:creationId xmlns:p14="http://schemas.microsoft.com/office/powerpoint/2010/main" val="3606420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E4CB24A-CDC5-4034-9045-BEC5CCCF36E7}" type="datetimeFigureOut">
              <a:rPr lang="en-GB" smtClean="0"/>
              <a:t>13/10/2026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2678A6-3064-4C31-8F80-EEB11B3F0763}" type="slidenum">
              <a:rPr lang="en-GB" smtClean="0"/>
              <a:t>‹#›</a:t>
            </a:fld>
            <a:endParaRPr lang="en-GB"/>
          </a:p>
        </p:txBody>
      </p:sp>
    </p:spTree>
    <p:extLst>
      <p:ext uri="{BB962C8B-B14F-4D97-AF65-F5344CB8AC3E}">
        <p14:creationId xmlns:p14="http://schemas.microsoft.com/office/powerpoint/2010/main" val="11403405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E4CB24A-CDC5-4034-9045-BEC5CCCF36E7}" type="datetimeFigureOut">
              <a:rPr lang="en-GB" smtClean="0"/>
              <a:t>13/10/2026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62678A6-3064-4C31-8F80-EEB11B3F0763}" type="slidenum">
              <a:rPr lang="en-GB" smtClean="0"/>
              <a:t>‹#›</a:t>
            </a:fld>
            <a:endParaRPr lang="en-GB"/>
          </a:p>
        </p:txBody>
      </p:sp>
    </p:spTree>
    <p:extLst>
      <p:ext uri="{BB962C8B-B14F-4D97-AF65-F5344CB8AC3E}">
        <p14:creationId xmlns:p14="http://schemas.microsoft.com/office/powerpoint/2010/main" val="12243316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EE4CB24A-CDC5-4034-9045-BEC5CCCF36E7}" type="datetimeFigureOut">
              <a:rPr lang="en-GB" smtClean="0"/>
              <a:t>13/10/2026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62678A6-3064-4C31-8F80-EEB11B3F0763}" type="slidenum">
              <a:rPr lang="en-GB" smtClean="0"/>
              <a:t>‹#›</a:t>
            </a:fld>
            <a:endParaRPr lang="en-GB"/>
          </a:p>
        </p:txBody>
      </p:sp>
    </p:spTree>
    <p:extLst>
      <p:ext uri="{BB962C8B-B14F-4D97-AF65-F5344CB8AC3E}">
        <p14:creationId xmlns:p14="http://schemas.microsoft.com/office/powerpoint/2010/main" val="33464820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E4CB24A-CDC5-4034-9045-BEC5CCCF36E7}" type="datetimeFigureOut">
              <a:rPr lang="en-GB" smtClean="0"/>
              <a:t>13/10/2026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62678A6-3064-4C31-8F80-EEB11B3F0763}" type="slidenum">
              <a:rPr lang="en-GB" smtClean="0"/>
              <a:t>‹#›</a:t>
            </a:fld>
            <a:endParaRPr lang="en-GB"/>
          </a:p>
        </p:txBody>
      </p:sp>
    </p:spTree>
    <p:extLst>
      <p:ext uri="{BB962C8B-B14F-4D97-AF65-F5344CB8AC3E}">
        <p14:creationId xmlns:p14="http://schemas.microsoft.com/office/powerpoint/2010/main" val="12663529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E4CB24A-CDC5-4034-9045-BEC5CCCF36E7}" type="datetimeFigureOut">
              <a:rPr lang="en-GB" smtClean="0"/>
              <a:t>13/10/2026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2678A6-3064-4C31-8F80-EEB11B3F0763}" type="slidenum">
              <a:rPr lang="en-GB" smtClean="0"/>
              <a:t>‹#›</a:t>
            </a:fld>
            <a:endParaRPr lang="en-GB"/>
          </a:p>
        </p:txBody>
      </p:sp>
    </p:spTree>
    <p:extLst>
      <p:ext uri="{BB962C8B-B14F-4D97-AF65-F5344CB8AC3E}">
        <p14:creationId xmlns:p14="http://schemas.microsoft.com/office/powerpoint/2010/main" val="32818035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2678A6-3064-4C31-8F80-EEB11B3F0763}" type="slidenum">
              <a:rPr lang="en-GB" smtClean="0"/>
              <a:t>‹#›</a:t>
            </a:fld>
            <a:endParaRPr lang="en-GB"/>
          </a:p>
        </p:txBody>
      </p:sp>
      <p:sp>
        <p:nvSpPr>
          <p:cNvPr id="5" name="Date Placeholder 4"/>
          <p:cNvSpPr>
            <a:spLocks noGrp="1"/>
          </p:cNvSpPr>
          <p:nvPr>
            <p:ph type="dt" sz="half" idx="10"/>
          </p:nvPr>
        </p:nvSpPr>
        <p:spPr/>
        <p:txBody>
          <a:bodyPr/>
          <a:lstStyle/>
          <a:p>
            <a:fld id="{EE4CB24A-CDC5-4034-9045-BEC5CCCF36E7}" type="datetimeFigureOut">
              <a:rPr lang="en-GB" smtClean="0"/>
              <a:t>13/10/2026</a:t>
            </a:fld>
            <a:endParaRPr lang="en-GB"/>
          </a:p>
        </p:txBody>
      </p:sp>
    </p:spTree>
    <p:extLst>
      <p:ext uri="{BB962C8B-B14F-4D97-AF65-F5344CB8AC3E}">
        <p14:creationId xmlns:p14="http://schemas.microsoft.com/office/powerpoint/2010/main" val="34873915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E4CB24A-CDC5-4034-9045-BEC5CCCF36E7}" type="datetimeFigureOut">
              <a:rPr lang="en-GB" smtClean="0"/>
              <a:t>13/10/2026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2678A6-3064-4C31-8F80-EEB11B3F0763}" type="slidenum">
              <a:rPr lang="en-GB" smtClean="0"/>
              <a:t>‹#›</a:t>
            </a:fld>
            <a:endParaRPr lang="en-GB"/>
          </a:p>
        </p:txBody>
      </p:sp>
    </p:spTree>
    <p:extLst>
      <p:ext uri="{BB962C8B-B14F-4D97-AF65-F5344CB8AC3E}">
        <p14:creationId xmlns:p14="http://schemas.microsoft.com/office/powerpoint/2010/main" val="42294057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E4CB24A-CDC5-4034-9045-BEC5CCCF36E7}" type="datetimeFigureOut">
              <a:rPr lang="en-GB" smtClean="0"/>
              <a:t>13/10/2026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2678A6-3064-4C31-8F80-EEB11B3F0763}"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157922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E4CB24A-CDC5-4034-9045-BEC5CCCF36E7}" type="datetimeFigureOut">
              <a:rPr lang="en-GB" smtClean="0"/>
              <a:t>13/10/2026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2678A6-3064-4C31-8F80-EEB11B3F0763}" type="slidenum">
              <a:rPr lang="en-GB" smtClean="0"/>
              <a:t>‹#›</a:t>
            </a:fld>
            <a:endParaRPr lang="en-GB"/>
          </a:p>
        </p:txBody>
      </p:sp>
    </p:spTree>
    <p:extLst>
      <p:ext uri="{BB962C8B-B14F-4D97-AF65-F5344CB8AC3E}">
        <p14:creationId xmlns:p14="http://schemas.microsoft.com/office/powerpoint/2010/main" val="41195042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E4CB24A-CDC5-4034-9045-BEC5CCCF36E7}" type="datetimeFigureOut">
              <a:rPr lang="en-GB" smtClean="0"/>
              <a:t>13/10/2026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2678A6-3064-4C31-8F80-EEB11B3F0763}"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7044912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E4CB24A-CDC5-4034-9045-BEC5CCCF36E7}" type="datetimeFigureOut">
              <a:rPr lang="en-GB" smtClean="0"/>
              <a:t>13/10/2026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2678A6-3064-4C31-8F80-EEB11B3F0763}" type="slidenum">
              <a:rPr lang="en-GB" smtClean="0"/>
              <a:t>‹#›</a:t>
            </a:fld>
            <a:endParaRPr lang="en-GB"/>
          </a:p>
        </p:txBody>
      </p:sp>
    </p:spTree>
    <p:extLst>
      <p:ext uri="{BB962C8B-B14F-4D97-AF65-F5344CB8AC3E}">
        <p14:creationId xmlns:p14="http://schemas.microsoft.com/office/powerpoint/2010/main" val="31488887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E4CB24A-CDC5-4034-9045-BEC5CCCF36E7}" type="datetimeFigureOut">
              <a:rPr lang="en-GB" smtClean="0"/>
              <a:t>13/10/2026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2678A6-3064-4C31-8F80-EEB11B3F0763}" type="slidenum">
              <a:rPr lang="en-GB" smtClean="0"/>
              <a:t>‹#›</a:t>
            </a:fld>
            <a:endParaRPr lang="en-GB"/>
          </a:p>
        </p:txBody>
      </p:sp>
    </p:spTree>
    <p:extLst>
      <p:ext uri="{BB962C8B-B14F-4D97-AF65-F5344CB8AC3E}">
        <p14:creationId xmlns:p14="http://schemas.microsoft.com/office/powerpoint/2010/main" val="36391681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E4CB24A-CDC5-4034-9045-BEC5CCCF36E7}" type="datetimeFigureOut">
              <a:rPr lang="en-GB" smtClean="0"/>
              <a:t>13/10/2026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2678A6-3064-4C31-8F80-EEB11B3F0763}" type="slidenum">
              <a:rPr lang="en-GB" smtClean="0"/>
              <a:t>‹#›</a:t>
            </a:fld>
            <a:endParaRPr lang="en-GB"/>
          </a:p>
        </p:txBody>
      </p:sp>
    </p:spTree>
    <p:extLst>
      <p:ext uri="{BB962C8B-B14F-4D97-AF65-F5344CB8AC3E}">
        <p14:creationId xmlns:p14="http://schemas.microsoft.com/office/powerpoint/2010/main" val="37435896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E4CB24A-CDC5-4034-9045-BEC5CCCF36E7}" type="datetimeFigureOut">
              <a:rPr lang="en-GB" smtClean="0"/>
              <a:t>13/10/2026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C62678A6-3064-4C31-8F80-EEB11B3F0763}" type="slidenum">
              <a:rPr lang="en-GB" smtClean="0"/>
              <a:t>‹#›</a:t>
            </a:fld>
            <a:endParaRPr lang="en-GB"/>
          </a:p>
        </p:txBody>
      </p:sp>
    </p:spTree>
    <p:extLst>
      <p:ext uri="{BB962C8B-B14F-4D97-AF65-F5344CB8AC3E}">
        <p14:creationId xmlns:p14="http://schemas.microsoft.com/office/powerpoint/2010/main" val="3134269910"/>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3.pn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4.png"/><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5.png"/><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6.png"/><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7.png"/><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microsoft.com/office/2007/relationships/hdphoto" Target="../media/hdphoto1.wdp"/></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microsoft.com/office/2007/relationships/hdphoto" Target="../media/hdphoto1.wdp"/></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microsoft.com/office/2007/relationships/hdphoto" Target="../media/hdphoto1.wdp"/></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1062808"/>
            <a:ext cx="7766936" cy="1132144"/>
          </a:xfrm>
        </p:spPr>
        <p:txBody>
          <a:bodyPr/>
          <a:lstStyle/>
          <a:p>
            <a:pPr algn="ctr"/>
            <a:r>
              <a:rPr lang="en-GB" sz="7200">
                <a:solidFill>
                  <a:schemeClr val="accent1">
                    <a:lumMod val="75000"/>
                  </a:schemeClr>
                </a:solidFill>
              </a:rPr>
              <a:t>Key Stage 2 SATs</a:t>
            </a:r>
          </a:p>
        </p:txBody>
      </p:sp>
      <p:sp>
        <p:nvSpPr>
          <p:cNvPr id="3" name="Subtitle 2"/>
          <p:cNvSpPr>
            <a:spLocks noGrp="1"/>
          </p:cNvSpPr>
          <p:nvPr>
            <p:ph type="subTitle" idx="1"/>
          </p:nvPr>
        </p:nvSpPr>
        <p:spPr>
          <a:xfrm>
            <a:off x="1507067" y="2338604"/>
            <a:ext cx="7766936" cy="1096899"/>
          </a:xfrm>
        </p:spPr>
        <p:txBody>
          <a:bodyPr>
            <a:normAutofit/>
          </a:bodyPr>
          <a:lstStyle/>
          <a:p>
            <a:pPr algn="ctr"/>
            <a:r>
              <a:rPr lang="en-GB" sz="2400" dirty="0"/>
              <a:t>A School Presentation to Parents 2026 – 2027 </a:t>
            </a:r>
          </a:p>
          <a:p>
            <a:pPr algn="ctr"/>
            <a:endParaRPr lang="en-GB" sz="2400" dirty="0"/>
          </a:p>
        </p:txBody>
      </p:sp>
      <p:pic>
        <p:nvPicPr>
          <p:cNvPr id="4" name="Picture 3"/>
          <p:cNvPicPr>
            <a:picLocks noChangeAspect="1"/>
          </p:cNvPicPr>
          <p:nvPr/>
        </p:nvPicPr>
        <p:blipFill>
          <a:blip r:embed="rId3" cstate="print">
            <a:extLst>
              <a:ext uri="{BEBA8EAE-BF5A-486C-A8C5-ECC9F3942E4B}">
                <a14:imgProps xmlns:a14="http://schemas.microsoft.com/office/drawing/2010/main">
                  <a14:imgLayer r:embed="rId4">
                    <a14:imgEffect>
                      <a14:backgroundRemoval t="2630" b="98268" l="2758" r="96344"/>
                    </a14:imgEffect>
                  </a14:imgLayer>
                </a14:imgProps>
              </a:ext>
              <a:ext uri="{28A0092B-C50C-407E-A947-70E740481C1C}">
                <a14:useLocalDpi xmlns:a14="http://schemas.microsoft.com/office/drawing/2010/main" val="0"/>
              </a:ext>
            </a:extLst>
          </a:blip>
          <a:stretch>
            <a:fillRect/>
          </a:stretch>
        </p:blipFill>
        <p:spPr>
          <a:xfrm>
            <a:off x="4001432" y="3183443"/>
            <a:ext cx="3276823" cy="3276823"/>
          </a:xfrm>
          <a:prstGeom prst="rect">
            <a:avLst/>
          </a:prstGeom>
        </p:spPr>
      </p:pic>
    </p:spTree>
    <p:extLst>
      <p:ext uri="{BB962C8B-B14F-4D97-AF65-F5344CB8AC3E}">
        <p14:creationId xmlns:p14="http://schemas.microsoft.com/office/powerpoint/2010/main" val="24677004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3297" y="609600"/>
            <a:ext cx="10018376" cy="637309"/>
          </a:xfrm>
        </p:spPr>
        <p:txBody>
          <a:bodyPr>
            <a:normAutofit fontScale="90000"/>
          </a:bodyPr>
          <a:lstStyle/>
          <a:p>
            <a:r>
              <a:rPr lang="en-GB" sz="4000">
                <a:solidFill>
                  <a:schemeClr val="accent2">
                    <a:lumMod val="75000"/>
                  </a:schemeClr>
                </a:solidFill>
              </a:rPr>
              <a:t>What are end of key stage two assessments?</a:t>
            </a:r>
            <a:br>
              <a:rPr lang="en-GB">
                <a:solidFill>
                  <a:schemeClr val="accent2">
                    <a:lumMod val="75000"/>
                  </a:schemeClr>
                </a:solidFill>
              </a:rPr>
            </a:br>
            <a:endParaRPr lang="en-GB">
              <a:solidFill>
                <a:schemeClr val="accent2">
                  <a:lumMod val="75000"/>
                </a:schemeClr>
              </a:solidFill>
            </a:endParaRPr>
          </a:p>
        </p:txBody>
      </p:sp>
      <p:sp>
        <p:nvSpPr>
          <p:cNvPr id="3" name="Content Placeholder 2"/>
          <p:cNvSpPr>
            <a:spLocks noGrp="1"/>
          </p:cNvSpPr>
          <p:nvPr>
            <p:ph idx="1"/>
          </p:nvPr>
        </p:nvSpPr>
        <p:spPr>
          <a:xfrm>
            <a:off x="677334" y="2600449"/>
            <a:ext cx="8596668" cy="4257551"/>
          </a:xfrm>
        </p:spPr>
        <p:txBody>
          <a:bodyPr>
            <a:normAutofit/>
          </a:bodyPr>
          <a:lstStyle/>
          <a:p>
            <a:r>
              <a:rPr lang="en-GB" sz="2000" dirty="0"/>
              <a:t>All children (unless exempt) are assessed via SATs during the last term of year 6; for 2027, this is in the week beginning 10</a:t>
            </a:r>
            <a:r>
              <a:rPr lang="en-GB" sz="2000" baseline="30000" dirty="0"/>
              <a:t>th</a:t>
            </a:r>
            <a:r>
              <a:rPr lang="en-GB" sz="2000" dirty="0"/>
              <a:t> May</a:t>
            </a:r>
          </a:p>
          <a:p>
            <a:r>
              <a:rPr lang="en-GB" sz="2000" dirty="0"/>
              <a:t>The aim of the tests is to establish whether pupils are working at an expected level in English and Maths for the end of primary school and the start of secondary school. </a:t>
            </a:r>
          </a:p>
          <a:p>
            <a:r>
              <a:rPr lang="en-GB" sz="2000" dirty="0"/>
              <a:t>Pupils sit six different tests in three subject areas: Maths, English reading and English grammar, spelling and punctuation. </a:t>
            </a:r>
          </a:p>
          <a:p>
            <a:r>
              <a:rPr lang="en-GB" sz="2000" dirty="0"/>
              <a:t>Writing judgements are made by the pupils’ teachers through teacher assessment, based on evidence of independent writing gathered over the course of year 6. </a:t>
            </a:r>
          </a:p>
        </p:txBody>
      </p:sp>
      <p:pic>
        <p:nvPicPr>
          <p:cNvPr id="4" name="Picture 3"/>
          <p:cNvPicPr>
            <a:picLocks noChangeAspect="1"/>
          </p:cNvPicPr>
          <p:nvPr/>
        </p:nvPicPr>
        <p:blipFill>
          <a:blip r:embed="rId3" cstate="print">
            <a:extLst>
              <a:ext uri="{BEBA8EAE-BF5A-486C-A8C5-ECC9F3942E4B}">
                <a14:imgProps xmlns:a14="http://schemas.microsoft.com/office/drawing/2010/main">
                  <a14:imgLayer r:embed="rId4">
                    <a14:imgEffect>
                      <a14:backgroundRemoval t="2630" b="98268" l="2758" r="96344"/>
                    </a14:imgEffect>
                  </a14:imgLayer>
                </a14:imgProps>
              </a:ext>
              <a:ext uri="{28A0092B-C50C-407E-A947-70E740481C1C}">
                <a14:useLocalDpi xmlns:a14="http://schemas.microsoft.com/office/drawing/2010/main" val="0"/>
              </a:ext>
            </a:extLst>
          </a:blip>
          <a:stretch>
            <a:fillRect/>
          </a:stretch>
        </p:blipFill>
        <p:spPr>
          <a:xfrm>
            <a:off x="10261599" y="73891"/>
            <a:ext cx="1588656" cy="1588656"/>
          </a:xfrm>
          <a:prstGeom prst="rect">
            <a:avLst/>
          </a:prstGeom>
        </p:spPr>
      </p:pic>
      <p:sp>
        <p:nvSpPr>
          <p:cNvPr id="6" name="Google Shape;63;p4"/>
          <p:cNvSpPr txBox="1"/>
          <p:nvPr/>
        </p:nvSpPr>
        <p:spPr>
          <a:xfrm>
            <a:off x="856925" y="1477220"/>
            <a:ext cx="8237486" cy="637849"/>
          </a:xfrm>
          <a:prstGeom prst="rect">
            <a:avLst/>
          </a:prstGeom>
          <a:solidFill>
            <a:schemeClr val="lt1"/>
          </a:solidFill>
          <a:ln w="38100" cap="flat" cmpd="sng">
            <a:solidFill>
              <a:schemeClr val="accent1"/>
            </a:solidFill>
            <a:prstDash val="solid"/>
            <a:miter lim="800000"/>
            <a:headEnd type="none" w="sm" len="sm"/>
            <a:tailEnd type="none" w="sm" len="sm"/>
          </a:ln>
        </p:spPr>
        <p:txBody>
          <a:bodyPr spcFirstLastPara="1" wrap="square" lIns="108000" tIns="72000" rIns="108000" bIns="72000" anchor="t" anchorCtr="0">
            <a:spAutoFit/>
          </a:bodyPr>
          <a:lstStyle/>
          <a:p>
            <a:pPr lvl="0" algn="ctr"/>
            <a:r>
              <a:rPr lang="en-GB" sz="1600">
                <a:solidFill>
                  <a:schemeClr val="dk1"/>
                </a:solidFill>
                <a:latin typeface="Roboto"/>
                <a:ea typeface="Roboto"/>
                <a:cs typeface="Roboto"/>
                <a:sym typeface="Roboto"/>
              </a:rPr>
              <a:t>SATs (Standard Attainment Tests), are national curriculum tests </a:t>
            </a:r>
            <a:br>
              <a:rPr lang="en-GB" sz="1600">
                <a:solidFill>
                  <a:schemeClr val="dk1"/>
                </a:solidFill>
                <a:latin typeface="Roboto"/>
                <a:ea typeface="Roboto"/>
                <a:cs typeface="Roboto"/>
                <a:sym typeface="Roboto"/>
              </a:rPr>
            </a:br>
            <a:r>
              <a:rPr lang="en-GB" sz="1600">
                <a:solidFill>
                  <a:schemeClr val="dk1"/>
                </a:solidFill>
                <a:latin typeface="Roboto"/>
                <a:ea typeface="Roboto"/>
                <a:cs typeface="Roboto"/>
                <a:sym typeface="Roboto"/>
              </a:rPr>
              <a:t>that are taken by children at the end of key stage two.</a:t>
            </a:r>
          </a:p>
        </p:txBody>
      </p:sp>
    </p:spTree>
    <p:extLst>
      <p:ext uri="{BB962C8B-B14F-4D97-AF65-F5344CB8AC3E}">
        <p14:creationId xmlns:p14="http://schemas.microsoft.com/office/powerpoint/2010/main" val="2375784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solidFill>
                  <a:schemeClr val="accent2">
                    <a:lumMod val="75000"/>
                  </a:schemeClr>
                </a:solidFill>
              </a:rPr>
              <a:t>When will SATs be held at Hawley?</a:t>
            </a:r>
            <a:endParaRPr lang="en-GB"/>
          </a:p>
        </p:txBody>
      </p:sp>
      <p:pic>
        <p:nvPicPr>
          <p:cNvPr id="4" name="Picture 3"/>
          <p:cNvPicPr>
            <a:picLocks noChangeAspect="1"/>
          </p:cNvPicPr>
          <p:nvPr/>
        </p:nvPicPr>
        <p:blipFill>
          <a:blip r:embed="rId3" cstate="print">
            <a:extLst>
              <a:ext uri="{BEBA8EAE-BF5A-486C-A8C5-ECC9F3942E4B}">
                <a14:imgProps xmlns:a14="http://schemas.microsoft.com/office/drawing/2010/main">
                  <a14:imgLayer r:embed="rId4">
                    <a14:imgEffect>
                      <a14:backgroundRemoval t="2630" b="98268" l="2758" r="96344"/>
                    </a14:imgEffect>
                  </a14:imgLayer>
                </a14:imgProps>
              </a:ext>
              <a:ext uri="{28A0092B-C50C-407E-A947-70E740481C1C}">
                <a14:useLocalDpi xmlns:a14="http://schemas.microsoft.com/office/drawing/2010/main" val="0"/>
              </a:ext>
            </a:extLst>
          </a:blip>
          <a:stretch>
            <a:fillRect/>
          </a:stretch>
        </p:blipFill>
        <p:spPr>
          <a:xfrm>
            <a:off x="10261599" y="73891"/>
            <a:ext cx="1588656" cy="1588656"/>
          </a:xfrm>
          <a:prstGeom prst="rect">
            <a:avLst/>
          </a:prstGeom>
        </p:spPr>
      </p:pic>
      <p:graphicFrame>
        <p:nvGraphicFramePr>
          <p:cNvPr id="5" name="Google Shape;79;p5">
            <a:extLst>
              <a:ext uri="{FF2B5EF4-FFF2-40B4-BE49-F238E27FC236}">
                <a16:creationId xmlns:a16="http://schemas.microsoft.com/office/drawing/2014/main" id="{8A69FEE5-C7CE-4FD0-81F7-1FD30FAC8923}"/>
              </a:ext>
            </a:extLst>
          </p:cNvPr>
          <p:cNvGraphicFramePr/>
          <p:nvPr>
            <p:extLst>
              <p:ext uri="{D42A27DB-BD31-4B8C-83A1-F6EECF244321}">
                <p14:modId xmlns:p14="http://schemas.microsoft.com/office/powerpoint/2010/main" val="934846270"/>
              </p:ext>
            </p:extLst>
          </p:nvPr>
        </p:nvGraphicFramePr>
        <p:xfrm>
          <a:off x="677334" y="2562191"/>
          <a:ext cx="8388640" cy="3830480"/>
        </p:xfrm>
        <a:graphic>
          <a:graphicData uri="http://schemas.openxmlformats.org/drawingml/2006/table">
            <a:tbl>
              <a:tblPr firstRow="1" bandRow="1">
                <a:tableStyleId>{69CF1AB2-1976-4502-BF36-3FF5EA218861}</a:tableStyleId>
              </a:tblPr>
              <a:tblGrid>
                <a:gridCol w="2084736">
                  <a:extLst>
                    <a:ext uri="{9D8B030D-6E8A-4147-A177-3AD203B41FA5}">
                      <a16:colId xmlns:a16="http://schemas.microsoft.com/office/drawing/2014/main" val="20000"/>
                    </a:ext>
                  </a:extLst>
                </a:gridCol>
                <a:gridCol w="6303904">
                  <a:extLst>
                    <a:ext uri="{9D8B030D-6E8A-4147-A177-3AD203B41FA5}">
                      <a16:colId xmlns:a16="http://schemas.microsoft.com/office/drawing/2014/main" val="20001"/>
                    </a:ext>
                  </a:extLst>
                </a:gridCol>
              </a:tblGrid>
              <a:tr h="436375">
                <a:tc>
                  <a:txBody>
                    <a:bodyPr/>
                    <a:lstStyle/>
                    <a:p>
                      <a:pPr marL="0" marR="0" lvl="0" indent="0" algn="l" rtl="0">
                        <a:spcBef>
                          <a:spcPts val="0"/>
                        </a:spcBef>
                        <a:spcAft>
                          <a:spcPts val="0"/>
                        </a:spcAft>
                        <a:buNone/>
                      </a:pPr>
                      <a:r>
                        <a:rPr lang="en-GB" sz="1800" dirty="0">
                          <a:sym typeface="Roboto"/>
                        </a:rPr>
                        <a:t>Assessment week 2027</a:t>
                      </a:r>
                      <a:endParaRPr lang="en-GB" sz="1800" dirty="0">
                        <a:latin typeface="Roboto"/>
                        <a:ea typeface="Roboto"/>
                        <a:cs typeface="Roboto"/>
                        <a:sym typeface="Roboto"/>
                      </a:endParaRPr>
                    </a:p>
                  </a:txBody>
                  <a:tcPr marL="91450" marR="91450" marT="45725" marB="45725"/>
                </a:tc>
                <a:tc>
                  <a:txBody>
                    <a:bodyPr/>
                    <a:lstStyle/>
                    <a:p>
                      <a:pPr marL="0" marR="0" lvl="0" indent="0" algn="ctr" rtl="0">
                        <a:spcBef>
                          <a:spcPts val="0"/>
                        </a:spcBef>
                        <a:spcAft>
                          <a:spcPts val="0"/>
                        </a:spcAft>
                        <a:buNone/>
                      </a:pPr>
                      <a:r>
                        <a:rPr lang="en-GB" sz="1800"/>
                        <a:t>Tests</a:t>
                      </a:r>
                      <a:endParaRPr sz="1800">
                        <a:latin typeface="Roboto"/>
                        <a:ea typeface="Roboto"/>
                        <a:cs typeface="Roboto"/>
                        <a:sym typeface="Roboto"/>
                      </a:endParaRPr>
                    </a:p>
                  </a:txBody>
                  <a:tcPr marL="91450" marR="91450" marT="45725" marB="45725" anchor="ctr"/>
                </a:tc>
                <a:extLst>
                  <a:ext uri="{0D108BD9-81ED-4DB2-BD59-A6C34878D82A}">
                    <a16:rowId xmlns:a16="http://schemas.microsoft.com/office/drawing/2014/main" val="10000"/>
                  </a:ext>
                </a:extLst>
              </a:tr>
              <a:tr h="772225">
                <a:tc>
                  <a:txBody>
                    <a:bodyPr/>
                    <a:lstStyle/>
                    <a:p>
                      <a:pPr marL="0" marR="0" lvl="0" indent="0" algn="ctr" rtl="0">
                        <a:spcBef>
                          <a:spcPts val="0"/>
                        </a:spcBef>
                        <a:spcAft>
                          <a:spcPts val="0"/>
                        </a:spcAft>
                        <a:buNone/>
                      </a:pPr>
                      <a:r>
                        <a:rPr lang="en-GB" sz="1800" dirty="0"/>
                        <a:t>Monday </a:t>
                      </a:r>
                    </a:p>
                    <a:p>
                      <a:pPr marL="0" marR="0" lvl="0" indent="0" algn="ctr" rtl="0">
                        <a:spcBef>
                          <a:spcPts val="0"/>
                        </a:spcBef>
                        <a:spcAft>
                          <a:spcPts val="0"/>
                        </a:spcAft>
                        <a:buNone/>
                      </a:pPr>
                      <a:r>
                        <a:rPr lang="en-GB" sz="1800" baseline="0" dirty="0"/>
                        <a:t>10</a:t>
                      </a:r>
                      <a:r>
                        <a:rPr lang="en-GB" sz="1800" baseline="30000" dirty="0"/>
                        <a:t>th</a:t>
                      </a:r>
                      <a:r>
                        <a:rPr lang="en-GB" sz="1800" baseline="0" dirty="0"/>
                        <a:t> May</a:t>
                      </a:r>
                      <a:endParaRPr lang="en-GB" sz="1800" b="1" dirty="0">
                        <a:solidFill>
                          <a:schemeClr val="lt1"/>
                        </a:solidFill>
                      </a:endParaRPr>
                    </a:p>
                  </a:txBody>
                  <a:tcPr marL="91450" marR="91450" marT="45725" marB="45725" anchor="ctr"/>
                </a:tc>
                <a:tc>
                  <a:txBody>
                    <a:bodyPr/>
                    <a:lstStyle/>
                    <a:p>
                      <a:pPr marL="0" marR="0" lvl="0" indent="0" algn="l" rtl="0">
                        <a:spcBef>
                          <a:spcPts val="0"/>
                        </a:spcBef>
                        <a:spcAft>
                          <a:spcPts val="0"/>
                        </a:spcAft>
                        <a:buNone/>
                      </a:pPr>
                      <a:r>
                        <a:rPr lang="en-GB" sz="1600"/>
                        <a:t>English grammar, punctuation and spelling </a:t>
                      </a:r>
                    </a:p>
                    <a:p>
                      <a:pPr marL="0" marR="0" lvl="0" indent="0" algn="l" rtl="0">
                        <a:spcBef>
                          <a:spcPts val="0"/>
                        </a:spcBef>
                        <a:spcAft>
                          <a:spcPts val="0"/>
                        </a:spcAft>
                        <a:buNone/>
                      </a:pPr>
                      <a:r>
                        <a:rPr lang="en-GB" sz="1600"/>
                        <a:t>Paper 1: questions</a:t>
                      </a:r>
                    </a:p>
                    <a:p>
                      <a:pPr marL="0" marR="0" lvl="0" indent="0" algn="l" rtl="0">
                        <a:spcBef>
                          <a:spcPts val="0"/>
                        </a:spcBef>
                        <a:spcAft>
                          <a:spcPts val="0"/>
                        </a:spcAft>
                        <a:buNone/>
                      </a:pPr>
                      <a:r>
                        <a:rPr lang="en-GB" sz="1600"/>
                        <a:t>Paper 2: spelling</a:t>
                      </a:r>
                    </a:p>
                  </a:txBody>
                  <a:tcPr marL="91450" marR="91450" marT="45725" marB="45725" anchor="ctr"/>
                </a:tc>
                <a:extLst>
                  <a:ext uri="{0D108BD9-81ED-4DB2-BD59-A6C34878D82A}">
                    <a16:rowId xmlns:a16="http://schemas.microsoft.com/office/drawing/2014/main" val="10001"/>
                  </a:ext>
                </a:extLst>
              </a:tr>
              <a:tr h="772225">
                <a:tc>
                  <a:txBody>
                    <a:bodyPr/>
                    <a:lstStyle/>
                    <a:p>
                      <a:pPr marL="0" marR="0" lvl="0" indent="0" algn="ctr" rtl="0">
                        <a:spcBef>
                          <a:spcPts val="0"/>
                        </a:spcBef>
                        <a:spcAft>
                          <a:spcPts val="0"/>
                        </a:spcAft>
                        <a:buNone/>
                      </a:pPr>
                      <a:r>
                        <a:rPr lang="en-GB" sz="1800" dirty="0">
                          <a:sym typeface="Roboto"/>
                        </a:rPr>
                        <a:t>Tuesday </a:t>
                      </a:r>
                    </a:p>
                    <a:p>
                      <a:pPr marL="0" marR="0" lvl="0" indent="0" algn="ctr" rtl="0">
                        <a:spcBef>
                          <a:spcPts val="0"/>
                        </a:spcBef>
                        <a:spcAft>
                          <a:spcPts val="0"/>
                        </a:spcAft>
                        <a:buNone/>
                      </a:pPr>
                      <a:r>
                        <a:rPr lang="en-GB" sz="1800" baseline="0" dirty="0">
                          <a:sym typeface="Roboto"/>
                        </a:rPr>
                        <a:t>11</a:t>
                      </a:r>
                      <a:r>
                        <a:rPr lang="en-GB" sz="1800" baseline="30000" dirty="0">
                          <a:sym typeface="Roboto"/>
                        </a:rPr>
                        <a:t>th</a:t>
                      </a:r>
                      <a:r>
                        <a:rPr lang="en-GB" sz="1800" baseline="0" dirty="0">
                          <a:sym typeface="Roboto"/>
                        </a:rPr>
                        <a:t> May</a:t>
                      </a:r>
                      <a:endParaRPr lang="en-GB" sz="1800" b="1" dirty="0">
                        <a:solidFill>
                          <a:schemeClr val="lt1"/>
                        </a:solidFill>
                        <a:latin typeface="Roboto"/>
                        <a:ea typeface="Roboto"/>
                        <a:cs typeface="Roboto"/>
                        <a:sym typeface="Roboto"/>
                      </a:endParaRPr>
                    </a:p>
                  </a:txBody>
                  <a:tcPr marL="91450" marR="91450" marT="45725" marB="45725" anchor="ctr"/>
                </a:tc>
                <a:tc>
                  <a:txBody>
                    <a:bodyPr/>
                    <a:lstStyle/>
                    <a:p>
                      <a:pPr marL="0" marR="0" lvl="0" indent="0" algn="l" rtl="0">
                        <a:spcBef>
                          <a:spcPts val="0"/>
                        </a:spcBef>
                        <a:spcAft>
                          <a:spcPts val="0"/>
                        </a:spcAft>
                        <a:buNone/>
                      </a:pPr>
                      <a:r>
                        <a:rPr lang="en-GB" sz="1600">
                          <a:sym typeface="Roboto"/>
                        </a:rPr>
                        <a:t>English reading</a:t>
                      </a:r>
                      <a:endParaRPr lang="en-GB" sz="1600" b="1">
                        <a:latin typeface="Roboto"/>
                        <a:ea typeface="Roboto"/>
                        <a:cs typeface="Roboto"/>
                        <a:sym typeface="Roboto"/>
                      </a:endParaRPr>
                    </a:p>
                  </a:txBody>
                  <a:tcPr marL="91450" marR="91450" marT="45725" marB="45725" anchor="ctr"/>
                </a:tc>
                <a:extLst>
                  <a:ext uri="{0D108BD9-81ED-4DB2-BD59-A6C34878D82A}">
                    <a16:rowId xmlns:a16="http://schemas.microsoft.com/office/drawing/2014/main" val="10002"/>
                  </a:ext>
                </a:extLst>
              </a:tr>
              <a:tr h="772225">
                <a:tc>
                  <a:txBody>
                    <a:bodyPr/>
                    <a:lstStyle/>
                    <a:p>
                      <a:pPr marL="0" marR="0" lvl="0" indent="0" algn="ctr" rtl="0">
                        <a:spcBef>
                          <a:spcPts val="0"/>
                        </a:spcBef>
                        <a:spcAft>
                          <a:spcPts val="0"/>
                        </a:spcAft>
                        <a:buNone/>
                      </a:pPr>
                      <a:r>
                        <a:rPr lang="en-GB" sz="1800" dirty="0"/>
                        <a:t>Wednesday</a:t>
                      </a:r>
                    </a:p>
                    <a:p>
                      <a:pPr marL="0" marR="0" lvl="0" indent="0" algn="ctr" rtl="0">
                        <a:spcBef>
                          <a:spcPts val="0"/>
                        </a:spcBef>
                        <a:spcAft>
                          <a:spcPts val="0"/>
                        </a:spcAft>
                        <a:buNone/>
                      </a:pPr>
                      <a:r>
                        <a:rPr lang="en-GB" sz="1800" dirty="0"/>
                        <a:t>12</a:t>
                      </a:r>
                      <a:r>
                        <a:rPr lang="en-GB" sz="1800" baseline="30000" dirty="0"/>
                        <a:t>th</a:t>
                      </a:r>
                      <a:r>
                        <a:rPr lang="en-GB" sz="1800" dirty="0"/>
                        <a:t> May</a:t>
                      </a:r>
                      <a:endParaRPr lang="en-GB" sz="1800" b="1" dirty="0">
                        <a:solidFill>
                          <a:schemeClr val="lt1"/>
                        </a:solidFill>
                      </a:endParaRPr>
                    </a:p>
                  </a:txBody>
                  <a:tcPr marL="91450" marR="91450" marT="45725" marB="45725" anchor="ctr"/>
                </a:tc>
                <a:tc>
                  <a:txBody>
                    <a:bodyPr/>
                    <a:lstStyle/>
                    <a:p>
                      <a:pPr marL="0" marR="0" lvl="0" indent="0" algn="l" rtl="0">
                        <a:spcBef>
                          <a:spcPts val="0"/>
                        </a:spcBef>
                        <a:spcAft>
                          <a:spcPts val="0"/>
                        </a:spcAft>
                        <a:buNone/>
                      </a:pPr>
                      <a:r>
                        <a:rPr lang="en-GB" sz="1600">
                          <a:sym typeface="Roboto"/>
                        </a:rPr>
                        <a:t>Mathematics</a:t>
                      </a:r>
                    </a:p>
                    <a:p>
                      <a:pPr marL="0" marR="0" lvl="0" indent="0" algn="l" rtl="0">
                        <a:spcBef>
                          <a:spcPts val="0"/>
                        </a:spcBef>
                        <a:spcAft>
                          <a:spcPts val="0"/>
                        </a:spcAft>
                        <a:buNone/>
                      </a:pPr>
                      <a:r>
                        <a:rPr lang="en-GB" sz="1600">
                          <a:sym typeface="Roboto"/>
                        </a:rPr>
                        <a:t>Paper 1: arithmetic</a:t>
                      </a:r>
                    </a:p>
                    <a:p>
                      <a:pPr marL="0" marR="0" lvl="0" indent="0" algn="l" rtl="0">
                        <a:spcBef>
                          <a:spcPts val="0"/>
                        </a:spcBef>
                        <a:spcAft>
                          <a:spcPts val="0"/>
                        </a:spcAft>
                        <a:buNone/>
                      </a:pPr>
                      <a:r>
                        <a:rPr lang="en-GB" sz="1600">
                          <a:sym typeface="Roboto"/>
                        </a:rPr>
                        <a:t>Paper 2: reasoning</a:t>
                      </a:r>
                      <a:endParaRPr lang="en-GB" sz="1600">
                        <a:latin typeface="Roboto"/>
                        <a:ea typeface="Roboto"/>
                        <a:cs typeface="Roboto"/>
                        <a:sym typeface="Roboto"/>
                      </a:endParaRPr>
                    </a:p>
                  </a:txBody>
                  <a:tcPr marL="91450" marR="91450" marT="45725" marB="45725" anchor="ctr"/>
                </a:tc>
                <a:extLst>
                  <a:ext uri="{0D108BD9-81ED-4DB2-BD59-A6C34878D82A}">
                    <a16:rowId xmlns:a16="http://schemas.microsoft.com/office/drawing/2014/main" val="10003"/>
                  </a:ext>
                </a:extLst>
              </a:tr>
              <a:tr h="772225">
                <a:tc>
                  <a:txBody>
                    <a:bodyPr/>
                    <a:lstStyle/>
                    <a:p>
                      <a:pPr marL="0" marR="0" lvl="0" indent="0" algn="ctr" rtl="0">
                        <a:spcBef>
                          <a:spcPts val="0"/>
                        </a:spcBef>
                        <a:spcAft>
                          <a:spcPts val="0"/>
                        </a:spcAft>
                        <a:buNone/>
                      </a:pPr>
                      <a:r>
                        <a:rPr lang="en-GB" sz="1800" dirty="0"/>
                        <a:t>Thursday </a:t>
                      </a:r>
                    </a:p>
                    <a:p>
                      <a:pPr marL="0" marR="0" lvl="0" indent="0" algn="ctr" rtl="0">
                        <a:spcBef>
                          <a:spcPts val="0"/>
                        </a:spcBef>
                        <a:spcAft>
                          <a:spcPts val="0"/>
                        </a:spcAft>
                        <a:buNone/>
                      </a:pPr>
                      <a:r>
                        <a:rPr lang="en-GB" sz="1800" dirty="0"/>
                        <a:t>13</a:t>
                      </a:r>
                      <a:r>
                        <a:rPr lang="en-GB" sz="1800" baseline="30000" dirty="0"/>
                        <a:t>th</a:t>
                      </a:r>
                      <a:r>
                        <a:rPr lang="en-GB" sz="1800" dirty="0"/>
                        <a:t> May</a:t>
                      </a:r>
                      <a:endParaRPr lang="en-GB" sz="1800" b="1" dirty="0">
                        <a:solidFill>
                          <a:schemeClr val="lt1"/>
                        </a:solidFill>
                      </a:endParaRPr>
                    </a:p>
                  </a:txBody>
                  <a:tcPr marL="91450" marR="91450" marT="45725" marB="45725" anchor="ctr"/>
                </a:tc>
                <a:tc>
                  <a:txBody>
                    <a:bodyPr/>
                    <a:lstStyle/>
                    <a:p>
                      <a:pPr marL="0" marR="0" lvl="0" indent="0" algn="l" rtl="0">
                        <a:spcBef>
                          <a:spcPts val="0"/>
                        </a:spcBef>
                        <a:spcAft>
                          <a:spcPts val="0"/>
                        </a:spcAft>
                        <a:buNone/>
                      </a:pPr>
                      <a:r>
                        <a:rPr lang="en-GB" sz="1600" dirty="0">
                          <a:sym typeface="Roboto"/>
                        </a:rPr>
                        <a:t>Mathematics</a:t>
                      </a:r>
                    </a:p>
                    <a:p>
                      <a:pPr marL="0" marR="0" lvl="0" indent="0" algn="l" rtl="0">
                        <a:spcBef>
                          <a:spcPts val="0"/>
                        </a:spcBef>
                        <a:spcAft>
                          <a:spcPts val="0"/>
                        </a:spcAft>
                        <a:buNone/>
                      </a:pPr>
                      <a:r>
                        <a:rPr lang="en-GB" sz="1600" dirty="0">
                          <a:sym typeface="Roboto"/>
                        </a:rPr>
                        <a:t>Paper 3: reasoning</a:t>
                      </a:r>
                      <a:endParaRPr lang="en-GB" sz="1600" dirty="0">
                        <a:latin typeface="Roboto"/>
                        <a:ea typeface="Roboto"/>
                        <a:cs typeface="Roboto"/>
                        <a:sym typeface="Roboto"/>
                      </a:endParaRPr>
                    </a:p>
                  </a:txBody>
                  <a:tcPr marL="91450" marR="91450" marT="45725" marB="45725" anchor="ctr"/>
                </a:tc>
                <a:extLst>
                  <a:ext uri="{0D108BD9-81ED-4DB2-BD59-A6C34878D82A}">
                    <a16:rowId xmlns:a16="http://schemas.microsoft.com/office/drawing/2014/main" val="10004"/>
                  </a:ext>
                </a:extLst>
              </a:tr>
            </a:tbl>
          </a:graphicData>
        </a:graphic>
      </p:graphicFrame>
      <p:sp>
        <p:nvSpPr>
          <p:cNvPr id="6" name="Google Shape;63;p4">
            <a:extLst>
              <a:ext uri="{FF2B5EF4-FFF2-40B4-BE49-F238E27FC236}">
                <a16:creationId xmlns:a16="http://schemas.microsoft.com/office/drawing/2014/main" id="{43DC7391-0579-407C-81A9-2B8AEF9B974B}"/>
              </a:ext>
            </a:extLst>
          </p:cNvPr>
          <p:cNvSpPr txBox="1"/>
          <p:nvPr/>
        </p:nvSpPr>
        <p:spPr>
          <a:xfrm>
            <a:off x="677334" y="1407645"/>
            <a:ext cx="8596668" cy="884070"/>
          </a:xfrm>
          <a:prstGeom prst="rect">
            <a:avLst/>
          </a:prstGeom>
          <a:solidFill>
            <a:schemeClr val="lt1"/>
          </a:solidFill>
          <a:ln w="38100" cap="flat" cmpd="sng">
            <a:solidFill>
              <a:schemeClr val="accent1"/>
            </a:solidFill>
            <a:prstDash val="solid"/>
            <a:miter lim="800000"/>
            <a:headEnd type="none" w="sm" len="sm"/>
            <a:tailEnd type="none" w="sm" len="sm"/>
          </a:ln>
        </p:spPr>
        <p:txBody>
          <a:bodyPr spcFirstLastPara="1" wrap="square" lIns="108000" tIns="72000" rIns="108000" bIns="72000" anchor="t" anchorCtr="0">
            <a:spAutoFit/>
          </a:bodyPr>
          <a:lstStyle/>
          <a:p>
            <a:pPr lvl="0" algn="ctr"/>
            <a:r>
              <a:rPr lang="en-GB" sz="1600" dirty="0">
                <a:solidFill>
                  <a:schemeClr val="dk1"/>
                </a:solidFill>
                <a:latin typeface="Roboto"/>
                <a:ea typeface="Roboto"/>
                <a:cs typeface="Roboto"/>
                <a:sym typeface="Roboto"/>
              </a:rPr>
              <a:t>Every primary school across the country will test their pupils on the same subject at the same time during the week beginning 10</a:t>
            </a:r>
            <a:r>
              <a:rPr lang="en-GB" sz="1600" baseline="30000" dirty="0">
                <a:solidFill>
                  <a:schemeClr val="dk1"/>
                </a:solidFill>
                <a:latin typeface="Roboto"/>
                <a:ea typeface="Roboto"/>
                <a:cs typeface="Roboto"/>
                <a:sym typeface="Roboto"/>
              </a:rPr>
              <a:t>th</a:t>
            </a:r>
            <a:r>
              <a:rPr lang="en-GB" sz="1600" dirty="0">
                <a:solidFill>
                  <a:schemeClr val="dk1"/>
                </a:solidFill>
                <a:latin typeface="Roboto"/>
                <a:ea typeface="Roboto"/>
                <a:cs typeface="Roboto"/>
                <a:sym typeface="Roboto"/>
              </a:rPr>
              <a:t> May 2027 </a:t>
            </a:r>
            <a:br>
              <a:rPr lang="en-GB" sz="1600" dirty="0">
                <a:solidFill>
                  <a:schemeClr val="dk1"/>
                </a:solidFill>
                <a:latin typeface="Roboto"/>
                <a:ea typeface="Roboto"/>
                <a:cs typeface="Roboto"/>
                <a:sym typeface="Roboto"/>
              </a:rPr>
            </a:br>
            <a:r>
              <a:rPr lang="en-GB" sz="1600" dirty="0">
                <a:solidFill>
                  <a:schemeClr val="dk1"/>
                </a:solidFill>
                <a:latin typeface="Roboto"/>
                <a:ea typeface="Roboto"/>
                <a:cs typeface="Roboto"/>
                <a:sym typeface="Roboto"/>
              </a:rPr>
              <a:t>The schedule of tests for this year looks like this: </a:t>
            </a:r>
          </a:p>
        </p:txBody>
      </p:sp>
    </p:spTree>
    <p:extLst>
      <p:ext uri="{BB962C8B-B14F-4D97-AF65-F5344CB8AC3E}">
        <p14:creationId xmlns:p14="http://schemas.microsoft.com/office/powerpoint/2010/main" val="87549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solidFill>
                  <a:schemeClr val="accent2">
                    <a:lumMod val="75000"/>
                  </a:schemeClr>
                </a:solidFill>
              </a:rPr>
              <a:t>Assessment and Reporting-Scaled Scores</a:t>
            </a:r>
            <a:br>
              <a:rPr lang="en-GB">
                <a:solidFill>
                  <a:schemeClr val="accent2">
                    <a:lumMod val="75000"/>
                  </a:schemeClr>
                </a:solidFill>
              </a:rPr>
            </a:br>
            <a:endParaRPr lang="en-GB"/>
          </a:p>
        </p:txBody>
      </p:sp>
      <p:sp>
        <p:nvSpPr>
          <p:cNvPr id="3" name="Content Placeholder 2"/>
          <p:cNvSpPr>
            <a:spLocks noGrp="1"/>
          </p:cNvSpPr>
          <p:nvPr>
            <p:ph idx="1"/>
          </p:nvPr>
        </p:nvSpPr>
        <p:spPr>
          <a:xfrm>
            <a:off x="677334" y="1394692"/>
            <a:ext cx="5944272" cy="4738254"/>
          </a:xfrm>
        </p:spPr>
        <p:txBody>
          <a:bodyPr>
            <a:normAutofit/>
          </a:bodyPr>
          <a:lstStyle/>
          <a:p>
            <a:r>
              <a:rPr lang="en-GB" sz="2000"/>
              <a:t>What is meant by ‘scaled scores’?   </a:t>
            </a:r>
            <a:br>
              <a:rPr lang="en-GB" sz="2000"/>
            </a:br>
            <a:r>
              <a:rPr lang="en-GB" sz="2000"/>
              <a:t>Range of scores: 80 to 120</a:t>
            </a:r>
          </a:p>
          <a:p>
            <a:r>
              <a:rPr lang="en-GB" sz="2000"/>
              <a:t>Attaining 100 will always represent the ‘national standard’.</a:t>
            </a:r>
          </a:p>
          <a:p>
            <a:r>
              <a:rPr lang="en-GB" sz="2000"/>
              <a:t>Each pupil’s raw test score will therefore be converted into a score on the scale, either at, above or below 100.</a:t>
            </a:r>
          </a:p>
          <a:p>
            <a:r>
              <a:rPr lang="en-GB" sz="2000"/>
              <a:t>Using the scaled score, the lowest a child can score is 80, with the highest being 120.</a:t>
            </a:r>
          </a:p>
          <a:p>
            <a:r>
              <a:rPr lang="en-GB" sz="2000"/>
              <a:t>A child who achieves the ‘national standard’ (a score of 100) will be judged to have demonstrated sufficient knowledge in the areas assessed by the tests.</a:t>
            </a:r>
          </a:p>
          <a:p>
            <a:endParaRPr lang="en-GB"/>
          </a:p>
        </p:txBody>
      </p:sp>
      <p:pic>
        <p:nvPicPr>
          <p:cNvPr id="4" name="Picture 3"/>
          <p:cNvPicPr>
            <a:picLocks noChangeAspect="1"/>
          </p:cNvPicPr>
          <p:nvPr/>
        </p:nvPicPr>
        <p:blipFill>
          <a:blip r:embed="rId3" cstate="print">
            <a:extLst>
              <a:ext uri="{BEBA8EAE-BF5A-486C-A8C5-ECC9F3942E4B}">
                <a14:imgProps xmlns:a14="http://schemas.microsoft.com/office/drawing/2010/main">
                  <a14:imgLayer r:embed="rId4">
                    <a14:imgEffect>
                      <a14:backgroundRemoval t="2630" b="98268" l="2758" r="96344"/>
                    </a14:imgEffect>
                  </a14:imgLayer>
                </a14:imgProps>
              </a:ext>
              <a:ext uri="{28A0092B-C50C-407E-A947-70E740481C1C}">
                <a14:useLocalDpi xmlns:a14="http://schemas.microsoft.com/office/drawing/2010/main" val="0"/>
              </a:ext>
            </a:extLst>
          </a:blip>
          <a:stretch>
            <a:fillRect/>
          </a:stretch>
        </p:blipFill>
        <p:spPr>
          <a:xfrm>
            <a:off x="10261599" y="73891"/>
            <a:ext cx="1588656" cy="1588656"/>
          </a:xfrm>
          <a:prstGeom prst="rect">
            <a:avLst/>
          </a:prstGeom>
        </p:spPr>
      </p:pic>
      <p:pic>
        <p:nvPicPr>
          <p:cNvPr id="5" name="Picture 4"/>
          <p:cNvPicPr>
            <a:picLocks noChangeAspect="1"/>
          </p:cNvPicPr>
          <p:nvPr/>
        </p:nvPicPr>
        <p:blipFill>
          <a:blip r:embed="rId5"/>
          <a:stretch>
            <a:fillRect/>
          </a:stretch>
        </p:blipFill>
        <p:spPr>
          <a:xfrm>
            <a:off x="6621606" y="1810327"/>
            <a:ext cx="5490055" cy="4894655"/>
          </a:xfrm>
          <a:prstGeom prst="rect">
            <a:avLst/>
          </a:prstGeom>
        </p:spPr>
      </p:pic>
    </p:spTree>
    <p:extLst>
      <p:ext uri="{BB962C8B-B14F-4D97-AF65-F5344CB8AC3E}">
        <p14:creationId xmlns:p14="http://schemas.microsoft.com/office/powerpoint/2010/main" val="29348482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solidFill>
                  <a:schemeClr val="accent2">
                    <a:lumMod val="75000"/>
                  </a:schemeClr>
                </a:solidFill>
              </a:rPr>
              <a:t>Scaled Scores</a:t>
            </a:r>
            <a:endParaRPr lang="en-GB"/>
          </a:p>
        </p:txBody>
      </p:sp>
      <p:sp>
        <p:nvSpPr>
          <p:cNvPr id="3" name="Content Placeholder 2"/>
          <p:cNvSpPr>
            <a:spLocks noGrp="1"/>
          </p:cNvSpPr>
          <p:nvPr>
            <p:ph idx="1"/>
          </p:nvPr>
        </p:nvSpPr>
        <p:spPr>
          <a:xfrm>
            <a:off x="677334" y="1579419"/>
            <a:ext cx="9131684" cy="4461944"/>
          </a:xfrm>
        </p:spPr>
        <p:txBody>
          <a:bodyPr/>
          <a:lstStyle/>
          <a:p>
            <a:r>
              <a:rPr lang="en-GB"/>
              <a:t>A child awarded a scaled score of 100 - 109 is judged to have met the ‘national standard’ in the area judged by the test and are performing at the expected standard for their age.</a:t>
            </a:r>
          </a:p>
          <a:p>
            <a:endParaRPr lang="en-GB"/>
          </a:p>
          <a:p>
            <a:r>
              <a:rPr lang="en-GB"/>
              <a:t>If a child’s score is between 110-120, they are working at a greater depth level (above the expected national standard).</a:t>
            </a:r>
          </a:p>
          <a:p>
            <a:endParaRPr lang="en-GB"/>
          </a:p>
          <a:p>
            <a:r>
              <a:rPr lang="en-GB"/>
              <a:t>If a child’s score is between 80 and 99, they are judged to have not yet met the national standard for their age and are working towards for their year group’s national standard. </a:t>
            </a:r>
          </a:p>
          <a:p>
            <a:endParaRPr lang="en-GB"/>
          </a:p>
          <a:p>
            <a:r>
              <a:rPr lang="en-GB"/>
              <a:t>Schools </a:t>
            </a:r>
            <a:r>
              <a:rPr lang="en-GB" b="1"/>
              <a:t>do not</a:t>
            </a:r>
            <a:r>
              <a:rPr lang="en-GB"/>
              <a:t> know what the raw pass mark will be until the results have been published. It alters every year depending upon the country as a whole.</a:t>
            </a:r>
          </a:p>
          <a:p>
            <a:endParaRPr lang="en-GB"/>
          </a:p>
        </p:txBody>
      </p:sp>
      <p:pic>
        <p:nvPicPr>
          <p:cNvPr id="4" name="Picture 3"/>
          <p:cNvPicPr>
            <a:picLocks noChangeAspect="1"/>
          </p:cNvPicPr>
          <p:nvPr/>
        </p:nvPicPr>
        <p:blipFill>
          <a:blip r:embed="rId3" cstate="print">
            <a:extLst>
              <a:ext uri="{BEBA8EAE-BF5A-486C-A8C5-ECC9F3942E4B}">
                <a14:imgProps xmlns:a14="http://schemas.microsoft.com/office/drawing/2010/main">
                  <a14:imgLayer r:embed="rId4">
                    <a14:imgEffect>
                      <a14:backgroundRemoval t="2630" b="98268" l="2758" r="96344"/>
                    </a14:imgEffect>
                  </a14:imgLayer>
                </a14:imgProps>
              </a:ext>
              <a:ext uri="{28A0092B-C50C-407E-A947-70E740481C1C}">
                <a14:useLocalDpi xmlns:a14="http://schemas.microsoft.com/office/drawing/2010/main" val="0"/>
              </a:ext>
            </a:extLst>
          </a:blip>
          <a:stretch>
            <a:fillRect/>
          </a:stretch>
        </p:blipFill>
        <p:spPr>
          <a:xfrm>
            <a:off x="10261599" y="73891"/>
            <a:ext cx="1588656" cy="1588656"/>
          </a:xfrm>
          <a:prstGeom prst="rect">
            <a:avLst/>
          </a:prstGeom>
        </p:spPr>
      </p:pic>
    </p:spTree>
    <p:extLst>
      <p:ext uri="{BB962C8B-B14F-4D97-AF65-F5344CB8AC3E}">
        <p14:creationId xmlns:p14="http://schemas.microsoft.com/office/powerpoint/2010/main" val="38492312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solidFill>
                  <a:schemeClr val="accent2">
                    <a:lumMod val="75000"/>
                  </a:schemeClr>
                </a:solidFill>
              </a:rPr>
              <a:t>Access Arrangements	</a:t>
            </a:r>
            <a:endParaRPr lang="en-GB"/>
          </a:p>
        </p:txBody>
      </p:sp>
      <p:sp>
        <p:nvSpPr>
          <p:cNvPr id="3" name="Content Placeholder 2"/>
          <p:cNvSpPr>
            <a:spLocks noGrp="1"/>
          </p:cNvSpPr>
          <p:nvPr>
            <p:ph idx="1"/>
          </p:nvPr>
        </p:nvSpPr>
        <p:spPr>
          <a:xfrm>
            <a:off x="677334" y="1597171"/>
            <a:ext cx="8596668" cy="4757447"/>
          </a:xfrm>
        </p:spPr>
        <p:txBody>
          <a:bodyPr>
            <a:normAutofit/>
          </a:bodyPr>
          <a:lstStyle/>
          <a:p>
            <a:r>
              <a:rPr lang="en-GB"/>
              <a:t>There will be some children who need support in accessing the papers. </a:t>
            </a:r>
          </a:p>
          <a:p>
            <a:endParaRPr lang="en-GB"/>
          </a:p>
          <a:p>
            <a:r>
              <a:rPr lang="en-GB" b="1"/>
              <a:t>If a pupil qualifies</a:t>
            </a:r>
            <a:r>
              <a:rPr lang="en-GB"/>
              <a:t>, they </a:t>
            </a:r>
            <a:r>
              <a:rPr lang="en-GB" b="1"/>
              <a:t>may</a:t>
            </a:r>
            <a:r>
              <a:rPr lang="en-GB"/>
              <a:t> have the following access arrangements:</a:t>
            </a:r>
          </a:p>
          <a:p>
            <a:endParaRPr lang="en-GB"/>
          </a:p>
          <a:p>
            <a:r>
              <a:rPr lang="en-GB"/>
              <a:t>25% extra time to complete the paper.</a:t>
            </a:r>
          </a:p>
          <a:p>
            <a:r>
              <a:rPr lang="en-GB"/>
              <a:t>A reader to help access the questions.</a:t>
            </a:r>
          </a:p>
          <a:p>
            <a:r>
              <a:rPr lang="en-GB"/>
              <a:t>A scribe.</a:t>
            </a:r>
          </a:p>
          <a:p>
            <a:r>
              <a:rPr lang="en-GB"/>
              <a:t>Adult support prompt.</a:t>
            </a:r>
          </a:p>
          <a:p>
            <a:r>
              <a:rPr lang="en-GB"/>
              <a:t>Testing completed in a different room.</a:t>
            </a:r>
          </a:p>
          <a:p>
            <a:endParaRPr lang="en-GB"/>
          </a:p>
          <a:p>
            <a:r>
              <a:rPr lang="en-GB"/>
              <a:t>Access arrangements neither advantage nor disadvantage a pupil. They merely allow them to access the paper provided.</a:t>
            </a:r>
          </a:p>
        </p:txBody>
      </p:sp>
      <p:pic>
        <p:nvPicPr>
          <p:cNvPr id="4" name="Picture 3"/>
          <p:cNvPicPr>
            <a:picLocks noChangeAspect="1"/>
          </p:cNvPicPr>
          <p:nvPr/>
        </p:nvPicPr>
        <p:blipFill>
          <a:blip r:embed="rId3" cstate="print">
            <a:extLst>
              <a:ext uri="{BEBA8EAE-BF5A-486C-A8C5-ECC9F3942E4B}">
                <a14:imgProps xmlns:a14="http://schemas.microsoft.com/office/drawing/2010/main">
                  <a14:imgLayer r:embed="rId4">
                    <a14:imgEffect>
                      <a14:backgroundRemoval t="2630" b="98268" l="2758" r="96344"/>
                    </a14:imgEffect>
                  </a14:imgLayer>
                </a14:imgProps>
              </a:ext>
              <a:ext uri="{28A0092B-C50C-407E-A947-70E740481C1C}">
                <a14:useLocalDpi xmlns:a14="http://schemas.microsoft.com/office/drawing/2010/main" val="0"/>
              </a:ext>
            </a:extLst>
          </a:blip>
          <a:stretch>
            <a:fillRect/>
          </a:stretch>
        </p:blipFill>
        <p:spPr>
          <a:xfrm>
            <a:off x="10261599" y="73891"/>
            <a:ext cx="1588656" cy="1588656"/>
          </a:xfrm>
          <a:prstGeom prst="rect">
            <a:avLst/>
          </a:prstGeom>
        </p:spPr>
      </p:pic>
    </p:spTree>
    <p:extLst>
      <p:ext uri="{BB962C8B-B14F-4D97-AF65-F5344CB8AC3E}">
        <p14:creationId xmlns:p14="http://schemas.microsoft.com/office/powerpoint/2010/main" val="40930632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solidFill>
                  <a:schemeClr val="accent2">
                    <a:lumMod val="75000"/>
                  </a:schemeClr>
                </a:solidFill>
              </a:rPr>
              <a:t>The Tests</a:t>
            </a:r>
            <a:endParaRPr lang="en-GB"/>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240015716"/>
              </p:ext>
            </p:extLst>
          </p:nvPr>
        </p:nvGraphicFramePr>
        <p:xfrm>
          <a:off x="677688" y="1393970"/>
          <a:ext cx="9353002" cy="4729480"/>
        </p:xfrm>
        <a:graphic>
          <a:graphicData uri="http://schemas.openxmlformats.org/drawingml/2006/table">
            <a:tbl>
              <a:tblPr firstRow="1" bandRow="1">
                <a:tableStyleId>{5C22544A-7EE6-4342-B048-85BDC9FD1C3A}</a:tableStyleId>
              </a:tblPr>
              <a:tblGrid>
                <a:gridCol w="2102457">
                  <a:extLst>
                    <a:ext uri="{9D8B030D-6E8A-4147-A177-3AD203B41FA5}">
                      <a16:colId xmlns:a16="http://schemas.microsoft.com/office/drawing/2014/main" val="1561238774"/>
                    </a:ext>
                  </a:extLst>
                </a:gridCol>
                <a:gridCol w="7250545">
                  <a:extLst>
                    <a:ext uri="{9D8B030D-6E8A-4147-A177-3AD203B41FA5}">
                      <a16:colId xmlns:a16="http://schemas.microsoft.com/office/drawing/2014/main" val="1602991451"/>
                    </a:ext>
                  </a:extLst>
                </a:gridCol>
              </a:tblGrid>
              <a:tr h="370840">
                <a:tc>
                  <a:txBody>
                    <a:bodyPr/>
                    <a:lstStyle/>
                    <a:p>
                      <a:r>
                        <a:rPr lang="en-GB"/>
                        <a:t>Test</a:t>
                      </a:r>
                    </a:p>
                  </a:txBody>
                  <a:tcPr/>
                </a:tc>
                <a:tc>
                  <a:txBody>
                    <a:bodyPr/>
                    <a:lstStyle/>
                    <a:p>
                      <a:r>
                        <a:rPr lang="en-GB"/>
                        <a:t>Details</a:t>
                      </a:r>
                    </a:p>
                  </a:txBody>
                  <a:tcPr/>
                </a:tc>
                <a:extLst>
                  <a:ext uri="{0D108BD9-81ED-4DB2-BD59-A6C34878D82A}">
                    <a16:rowId xmlns:a16="http://schemas.microsoft.com/office/drawing/2014/main" val="236067741"/>
                  </a:ext>
                </a:extLst>
              </a:tr>
              <a:tr h="370840">
                <a:tc>
                  <a:txBody>
                    <a:bodyPr/>
                    <a:lstStyle/>
                    <a:p>
                      <a:r>
                        <a:rPr lang="en-GB" sz="2400"/>
                        <a:t>English</a:t>
                      </a:r>
                    </a:p>
                    <a:p>
                      <a:r>
                        <a:rPr lang="en-GB" sz="2400"/>
                        <a:t>Grammar, Punctuation and Spelling</a:t>
                      </a:r>
                    </a:p>
                    <a:p>
                      <a:endParaRPr lang="en-GB"/>
                    </a:p>
                  </a:txBody>
                  <a:tcPr/>
                </a:tc>
                <a:tc>
                  <a:txBody>
                    <a:bodyPr/>
                    <a:lstStyle/>
                    <a:p>
                      <a:r>
                        <a:rPr lang="en-GB" sz="1600" b="1"/>
                        <a:t>Paper 1: questions (45 minutes) 50 marks</a:t>
                      </a:r>
                    </a:p>
                    <a:p>
                      <a:r>
                        <a:rPr lang="en-GB" sz="1600"/>
                        <a:t>A combined question and answer booklet which assesses pupils’ understanding of the grammar, punctuation and spelling elements of the national curriculum English programmes of study for key stage two. </a:t>
                      </a:r>
                    </a:p>
                    <a:p>
                      <a:endParaRPr lang="en-GB" sz="1600"/>
                    </a:p>
                    <a:p>
                      <a:r>
                        <a:rPr lang="en-GB" sz="1600" b="1"/>
                        <a:t>Paper 2: spelling (15 minutes but not strictly timed) 20 marks</a:t>
                      </a:r>
                    </a:p>
                    <a:p>
                      <a:r>
                        <a:rPr lang="en-GB" sz="1600"/>
                        <a:t>The paper that pupils receive has 20 sentences, each with a missing word. The teacher reads the sentences one at a time and pupils write in the missing word on their paper.</a:t>
                      </a:r>
                    </a:p>
                    <a:p>
                      <a:endParaRPr lang="en-GB"/>
                    </a:p>
                  </a:txBody>
                  <a:tcPr/>
                </a:tc>
                <a:extLst>
                  <a:ext uri="{0D108BD9-81ED-4DB2-BD59-A6C34878D82A}">
                    <a16:rowId xmlns:a16="http://schemas.microsoft.com/office/drawing/2014/main" val="1586936092"/>
                  </a:ext>
                </a:extLst>
              </a:tr>
              <a:tr h="370840">
                <a:tc>
                  <a:txBody>
                    <a:bodyPr/>
                    <a:lstStyle/>
                    <a:p>
                      <a:r>
                        <a:rPr lang="en-GB" sz="2400"/>
                        <a:t>English</a:t>
                      </a:r>
                    </a:p>
                    <a:p>
                      <a:r>
                        <a:rPr lang="en-GB" sz="2400"/>
                        <a:t>Reading</a:t>
                      </a:r>
                    </a:p>
                    <a:p>
                      <a:endParaRPr lang="en-GB"/>
                    </a:p>
                  </a:txBody>
                  <a:tcPr/>
                </a:tc>
                <a:tc>
                  <a:txBody>
                    <a:bodyPr/>
                    <a:lstStyle/>
                    <a:p>
                      <a:r>
                        <a:rPr lang="en-GB" sz="1600" b="1"/>
                        <a:t>(1 hour) 50 marks</a:t>
                      </a:r>
                    </a:p>
                    <a:p>
                      <a:r>
                        <a:rPr lang="en-GB" sz="1600"/>
                        <a:t>Pupils will have a reading booklet with </a:t>
                      </a:r>
                      <a:r>
                        <a:rPr lang="en-GB" sz="1600" b="1"/>
                        <a:t>three</a:t>
                      </a:r>
                      <a:r>
                        <a:rPr lang="en-GB" sz="1600"/>
                        <a:t> different texts to read and a corresponding question and answer booklet. The texts are presented in increasing levels of difficulty and pupils’ comprehension skills will be assessed against the comprehension elements of the English programme of study for key stage two. </a:t>
                      </a:r>
                      <a:endParaRPr lang="en-GB" sz="1800"/>
                    </a:p>
                    <a:p>
                      <a:endParaRPr lang="en-GB" sz="1600"/>
                    </a:p>
                  </a:txBody>
                  <a:tcPr/>
                </a:tc>
                <a:extLst>
                  <a:ext uri="{0D108BD9-81ED-4DB2-BD59-A6C34878D82A}">
                    <a16:rowId xmlns:a16="http://schemas.microsoft.com/office/drawing/2014/main" val="1013817501"/>
                  </a:ext>
                </a:extLst>
              </a:tr>
            </a:tbl>
          </a:graphicData>
        </a:graphic>
      </p:graphicFrame>
      <p:pic>
        <p:nvPicPr>
          <p:cNvPr id="4" name="Picture 3"/>
          <p:cNvPicPr>
            <a:picLocks noChangeAspect="1"/>
          </p:cNvPicPr>
          <p:nvPr/>
        </p:nvPicPr>
        <p:blipFill>
          <a:blip r:embed="rId3" cstate="print">
            <a:extLst>
              <a:ext uri="{BEBA8EAE-BF5A-486C-A8C5-ECC9F3942E4B}">
                <a14:imgProps xmlns:a14="http://schemas.microsoft.com/office/drawing/2010/main">
                  <a14:imgLayer r:embed="rId4">
                    <a14:imgEffect>
                      <a14:backgroundRemoval t="2630" b="98268" l="2758" r="96344"/>
                    </a14:imgEffect>
                  </a14:imgLayer>
                </a14:imgProps>
              </a:ext>
              <a:ext uri="{28A0092B-C50C-407E-A947-70E740481C1C}">
                <a14:useLocalDpi xmlns:a14="http://schemas.microsoft.com/office/drawing/2010/main" val="0"/>
              </a:ext>
            </a:extLst>
          </a:blip>
          <a:stretch>
            <a:fillRect/>
          </a:stretch>
        </p:blipFill>
        <p:spPr>
          <a:xfrm>
            <a:off x="10261599" y="73891"/>
            <a:ext cx="1588656" cy="1588656"/>
          </a:xfrm>
          <a:prstGeom prst="rect">
            <a:avLst/>
          </a:prstGeom>
        </p:spPr>
      </p:pic>
    </p:spTree>
    <p:extLst>
      <p:ext uri="{BB962C8B-B14F-4D97-AF65-F5344CB8AC3E}">
        <p14:creationId xmlns:p14="http://schemas.microsoft.com/office/powerpoint/2010/main" val="32995841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solidFill>
                  <a:schemeClr val="accent2">
                    <a:lumMod val="75000"/>
                  </a:schemeClr>
                </a:solidFill>
              </a:rPr>
              <a:t>The Tests - Continued</a:t>
            </a:r>
            <a:endParaRPr lang="en-GB"/>
          </a:p>
        </p:txBody>
      </p:sp>
      <p:pic>
        <p:nvPicPr>
          <p:cNvPr id="4" name="Picture 3"/>
          <p:cNvPicPr>
            <a:picLocks noChangeAspect="1"/>
          </p:cNvPicPr>
          <p:nvPr/>
        </p:nvPicPr>
        <p:blipFill>
          <a:blip r:embed="rId3" cstate="print">
            <a:extLst>
              <a:ext uri="{BEBA8EAE-BF5A-486C-A8C5-ECC9F3942E4B}">
                <a14:imgProps xmlns:a14="http://schemas.microsoft.com/office/drawing/2010/main">
                  <a14:imgLayer r:embed="rId4">
                    <a14:imgEffect>
                      <a14:backgroundRemoval t="2630" b="98268" l="2758" r="96344"/>
                    </a14:imgEffect>
                  </a14:imgLayer>
                </a14:imgProps>
              </a:ext>
              <a:ext uri="{28A0092B-C50C-407E-A947-70E740481C1C}">
                <a14:useLocalDpi xmlns:a14="http://schemas.microsoft.com/office/drawing/2010/main" val="0"/>
              </a:ext>
            </a:extLst>
          </a:blip>
          <a:stretch>
            <a:fillRect/>
          </a:stretch>
        </p:blipFill>
        <p:spPr>
          <a:xfrm>
            <a:off x="10261599" y="73891"/>
            <a:ext cx="1588656" cy="1588656"/>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2234242426"/>
              </p:ext>
            </p:extLst>
          </p:nvPr>
        </p:nvGraphicFramePr>
        <p:xfrm>
          <a:off x="779463" y="1930400"/>
          <a:ext cx="9353002" cy="2443480"/>
        </p:xfrm>
        <a:graphic>
          <a:graphicData uri="http://schemas.openxmlformats.org/drawingml/2006/table">
            <a:tbl>
              <a:tblPr firstRow="1" bandRow="1">
                <a:tableStyleId>{5C22544A-7EE6-4342-B048-85BDC9FD1C3A}</a:tableStyleId>
              </a:tblPr>
              <a:tblGrid>
                <a:gridCol w="2102457">
                  <a:extLst>
                    <a:ext uri="{9D8B030D-6E8A-4147-A177-3AD203B41FA5}">
                      <a16:colId xmlns:a16="http://schemas.microsoft.com/office/drawing/2014/main" val="2408361189"/>
                    </a:ext>
                  </a:extLst>
                </a:gridCol>
                <a:gridCol w="7250545">
                  <a:extLst>
                    <a:ext uri="{9D8B030D-6E8A-4147-A177-3AD203B41FA5}">
                      <a16:colId xmlns:a16="http://schemas.microsoft.com/office/drawing/2014/main" val="2544078498"/>
                    </a:ext>
                  </a:extLst>
                </a:gridCol>
              </a:tblGrid>
              <a:tr h="370840">
                <a:tc>
                  <a:txBody>
                    <a:bodyPr/>
                    <a:lstStyle/>
                    <a:p>
                      <a:r>
                        <a:rPr lang="en-GB"/>
                        <a:t>Test</a:t>
                      </a:r>
                    </a:p>
                  </a:txBody>
                  <a:tcPr/>
                </a:tc>
                <a:tc>
                  <a:txBody>
                    <a:bodyPr/>
                    <a:lstStyle/>
                    <a:p>
                      <a:r>
                        <a:rPr lang="en-GB"/>
                        <a:t>Details</a:t>
                      </a:r>
                    </a:p>
                  </a:txBody>
                  <a:tcPr/>
                </a:tc>
                <a:extLst>
                  <a:ext uri="{0D108BD9-81ED-4DB2-BD59-A6C34878D82A}">
                    <a16:rowId xmlns:a16="http://schemas.microsoft.com/office/drawing/2014/main" val="3906109222"/>
                  </a:ext>
                </a:extLst>
              </a:tr>
              <a:tr h="370840">
                <a:tc>
                  <a:txBody>
                    <a:bodyPr/>
                    <a:lstStyle/>
                    <a:p>
                      <a:r>
                        <a:rPr lang="en-GB" sz="2400"/>
                        <a:t>Maths</a:t>
                      </a:r>
                    </a:p>
                    <a:p>
                      <a:endParaRPr lang="en-GB"/>
                    </a:p>
                  </a:txBody>
                  <a:tcPr/>
                </a:tc>
                <a:tc>
                  <a:txBody>
                    <a:bodyPr/>
                    <a:lstStyle/>
                    <a:p>
                      <a:pPr lvl="0"/>
                      <a:r>
                        <a:rPr lang="en-GB" sz="1600" b="1">
                          <a:solidFill>
                            <a:schemeClr val="dk1"/>
                          </a:solidFill>
                          <a:latin typeface="Roboto"/>
                          <a:ea typeface="Roboto"/>
                          <a:cs typeface="Roboto"/>
                          <a:sym typeface="Roboto"/>
                        </a:rPr>
                        <a:t>Paper 1: arithmetic (30 minutes) 40 marks</a:t>
                      </a:r>
                    </a:p>
                    <a:p>
                      <a:pPr lvl="0"/>
                      <a:r>
                        <a:rPr lang="en-GB" sz="1600">
                          <a:solidFill>
                            <a:schemeClr val="dk1"/>
                          </a:solidFill>
                          <a:latin typeface="Roboto"/>
                          <a:ea typeface="Roboto"/>
                          <a:cs typeface="Roboto"/>
                          <a:sym typeface="Roboto"/>
                        </a:rPr>
                        <a:t>Pupils will have a booklet of arithmetic questions based on the national curriculum maths key stage two programmes of study. </a:t>
                      </a:r>
                    </a:p>
                    <a:p>
                      <a:pPr lvl="0"/>
                      <a:endParaRPr lang="en-GB" sz="1600">
                        <a:solidFill>
                          <a:schemeClr val="dk1"/>
                        </a:solidFill>
                        <a:latin typeface="Roboto"/>
                        <a:ea typeface="Roboto"/>
                        <a:cs typeface="Roboto"/>
                        <a:sym typeface="Roboto"/>
                      </a:endParaRPr>
                    </a:p>
                    <a:p>
                      <a:pPr lvl="0"/>
                      <a:r>
                        <a:rPr lang="en-GB" sz="1600" b="1">
                          <a:solidFill>
                            <a:schemeClr val="dk1"/>
                          </a:solidFill>
                          <a:latin typeface="Roboto"/>
                          <a:ea typeface="Roboto"/>
                          <a:cs typeface="Roboto"/>
                          <a:sym typeface="Roboto"/>
                        </a:rPr>
                        <a:t>Papers 2 and 3: reasoning (40 minutes each) 35 marks each</a:t>
                      </a:r>
                    </a:p>
                    <a:p>
                      <a:pPr lvl="0"/>
                      <a:r>
                        <a:rPr lang="en-GB" sz="1600">
                          <a:solidFill>
                            <a:schemeClr val="dk1"/>
                          </a:solidFill>
                          <a:latin typeface="Roboto"/>
                          <a:ea typeface="Roboto"/>
                          <a:cs typeface="Roboto"/>
                          <a:sym typeface="Roboto"/>
                        </a:rPr>
                        <a:t>Both papers will ask children to reason and solve problems, again based on the national curriculum maths programmes of study.</a:t>
                      </a:r>
                    </a:p>
                    <a:p>
                      <a:endParaRPr lang="en-GB"/>
                    </a:p>
                  </a:txBody>
                  <a:tcPr/>
                </a:tc>
                <a:extLst>
                  <a:ext uri="{0D108BD9-81ED-4DB2-BD59-A6C34878D82A}">
                    <a16:rowId xmlns:a16="http://schemas.microsoft.com/office/drawing/2014/main" val="347310625"/>
                  </a:ext>
                </a:extLst>
              </a:tr>
            </a:tbl>
          </a:graphicData>
        </a:graphic>
      </p:graphicFrame>
      <p:sp>
        <p:nvSpPr>
          <p:cNvPr id="7" name="Rectangle 6"/>
          <p:cNvSpPr/>
          <p:nvPr/>
        </p:nvSpPr>
        <p:spPr>
          <a:xfrm>
            <a:off x="1194881" y="4916114"/>
            <a:ext cx="6822963" cy="923330"/>
          </a:xfrm>
          <a:prstGeom prst="rect">
            <a:avLst/>
          </a:prstGeom>
        </p:spPr>
        <p:txBody>
          <a:bodyPr wrap="square">
            <a:spAutoFit/>
          </a:bodyPr>
          <a:lstStyle/>
          <a:p>
            <a:r>
              <a:rPr lang="en-GB" b="1"/>
              <a:t>Please note: The first time teachers see the papers is the exact same time the children do. We do not know the specific questions on the paper.</a:t>
            </a:r>
            <a:endParaRPr lang="en-GB"/>
          </a:p>
        </p:txBody>
      </p:sp>
    </p:spTree>
    <p:extLst>
      <p:ext uri="{BB962C8B-B14F-4D97-AF65-F5344CB8AC3E}">
        <p14:creationId xmlns:p14="http://schemas.microsoft.com/office/powerpoint/2010/main" val="27324433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solidFill>
                  <a:schemeClr val="accent2">
                    <a:lumMod val="75000"/>
                  </a:schemeClr>
                </a:solidFill>
              </a:rPr>
              <a:t>The Reading Paper</a:t>
            </a:r>
            <a:endParaRPr lang="en-GB"/>
          </a:p>
        </p:txBody>
      </p:sp>
      <p:sp>
        <p:nvSpPr>
          <p:cNvPr id="3" name="Content Placeholder 2"/>
          <p:cNvSpPr>
            <a:spLocks noGrp="1"/>
          </p:cNvSpPr>
          <p:nvPr>
            <p:ph idx="1"/>
          </p:nvPr>
        </p:nvSpPr>
        <p:spPr>
          <a:xfrm>
            <a:off x="677334" y="1472665"/>
            <a:ext cx="8596668" cy="5005137"/>
          </a:xfrm>
        </p:spPr>
        <p:txBody>
          <a:bodyPr>
            <a:normAutofit fontScale="92500" lnSpcReduction="10000"/>
          </a:bodyPr>
          <a:lstStyle/>
          <a:p>
            <a:r>
              <a:rPr lang="en-GB"/>
              <a:t>The reading test consists of a single test paper with three unrelated reading texts. Children are given 60 minutes in total, which includes reading the texts and answering the questions.</a:t>
            </a:r>
          </a:p>
          <a:p>
            <a:endParaRPr lang="en-GB"/>
          </a:p>
          <a:p>
            <a:r>
              <a:rPr lang="en-GB"/>
              <a:t>A total of 50 marks are available.</a:t>
            </a:r>
          </a:p>
          <a:p>
            <a:endParaRPr lang="en-GB"/>
          </a:p>
          <a:p>
            <a:r>
              <a:rPr lang="en-GB"/>
              <a:t>Questions are designed to assess the comprehension and understanding of a child’s reading. </a:t>
            </a:r>
          </a:p>
          <a:p>
            <a:endParaRPr lang="en-GB"/>
          </a:p>
          <a:p>
            <a:r>
              <a:rPr lang="en-GB"/>
              <a:t>During the reading paper, a child will be testing on the following skills: Retrieval, Inference, Summarising, Word Meaning, Decoding, Predicting, Comparing, Language Choice.</a:t>
            </a:r>
          </a:p>
          <a:p>
            <a:endParaRPr lang="en-GB"/>
          </a:p>
          <a:p>
            <a:r>
              <a:rPr lang="en-GB"/>
              <a:t>Some questions are multiple choice or selected response; others require short answers and some require an extended response or explanation using evidence from the text they have read.</a:t>
            </a:r>
          </a:p>
          <a:p>
            <a:endParaRPr lang="en-GB"/>
          </a:p>
        </p:txBody>
      </p:sp>
      <p:pic>
        <p:nvPicPr>
          <p:cNvPr id="4" name="Picture 3"/>
          <p:cNvPicPr>
            <a:picLocks noChangeAspect="1"/>
          </p:cNvPicPr>
          <p:nvPr/>
        </p:nvPicPr>
        <p:blipFill>
          <a:blip r:embed="rId3" cstate="print">
            <a:extLst>
              <a:ext uri="{BEBA8EAE-BF5A-486C-A8C5-ECC9F3942E4B}">
                <a14:imgProps xmlns:a14="http://schemas.microsoft.com/office/drawing/2010/main">
                  <a14:imgLayer r:embed="rId4">
                    <a14:imgEffect>
                      <a14:backgroundRemoval t="2630" b="98268" l="2758" r="96344"/>
                    </a14:imgEffect>
                  </a14:imgLayer>
                </a14:imgProps>
              </a:ext>
              <a:ext uri="{28A0092B-C50C-407E-A947-70E740481C1C}">
                <a14:useLocalDpi xmlns:a14="http://schemas.microsoft.com/office/drawing/2010/main" val="0"/>
              </a:ext>
            </a:extLst>
          </a:blip>
          <a:stretch>
            <a:fillRect/>
          </a:stretch>
        </p:blipFill>
        <p:spPr>
          <a:xfrm>
            <a:off x="10261599" y="73891"/>
            <a:ext cx="1588656" cy="1588656"/>
          </a:xfrm>
          <a:prstGeom prst="rect">
            <a:avLst/>
          </a:prstGeom>
        </p:spPr>
      </p:pic>
    </p:spTree>
    <p:extLst>
      <p:ext uri="{BB962C8B-B14F-4D97-AF65-F5344CB8AC3E}">
        <p14:creationId xmlns:p14="http://schemas.microsoft.com/office/powerpoint/2010/main" val="4665472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solidFill>
                  <a:schemeClr val="accent2">
                    <a:lumMod val="75000"/>
                  </a:schemeClr>
                </a:solidFill>
              </a:rPr>
              <a:t>Sample Questions - Reading</a:t>
            </a:r>
            <a:endParaRPr lang="en-GB"/>
          </a:p>
        </p:txBody>
      </p:sp>
      <p:pic>
        <p:nvPicPr>
          <p:cNvPr id="4" name="Picture 3"/>
          <p:cNvPicPr>
            <a:picLocks noChangeAspect="1"/>
          </p:cNvPicPr>
          <p:nvPr/>
        </p:nvPicPr>
        <p:blipFill>
          <a:blip r:embed="rId3" cstate="print">
            <a:extLst>
              <a:ext uri="{BEBA8EAE-BF5A-486C-A8C5-ECC9F3942E4B}">
                <a14:imgProps xmlns:a14="http://schemas.microsoft.com/office/drawing/2010/main">
                  <a14:imgLayer r:embed="rId4">
                    <a14:imgEffect>
                      <a14:backgroundRemoval t="2630" b="98268" l="2758" r="96344"/>
                    </a14:imgEffect>
                  </a14:imgLayer>
                </a14:imgProps>
              </a:ext>
              <a:ext uri="{28A0092B-C50C-407E-A947-70E740481C1C}">
                <a14:useLocalDpi xmlns:a14="http://schemas.microsoft.com/office/drawing/2010/main" val="0"/>
              </a:ext>
            </a:extLst>
          </a:blip>
          <a:stretch>
            <a:fillRect/>
          </a:stretch>
        </p:blipFill>
        <p:spPr>
          <a:xfrm>
            <a:off x="10261599" y="73891"/>
            <a:ext cx="1588656" cy="1588656"/>
          </a:xfrm>
          <a:prstGeom prst="rect">
            <a:avLst/>
          </a:prstGeom>
        </p:spPr>
      </p:pic>
      <p:pic>
        <p:nvPicPr>
          <p:cNvPr id="5" name="Picture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93134" y="1574944"/>
            <a:ext cx="9428209" cy="3957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262027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solidFill>
                  <a:schemeClr val="accent2">
                    <a:lumMod val="75000"/>
                  </a:schemeClr>
                </a:solidFill>
              </a:rPr>
              <a:t>Sample Questions - Reading</a:t>
            </a:r>
            <a:endParaRPr lang="en-GB"/>
          </a:p>
        </p:txBody>
      </p:sp>
      <p:pic>
        <p:nvPicPr>
          <p:cNvPr id="4" name="Picture 3"/>
          <p:cNvPicPr>
            <a:picLocks noChangeAspect="1"/>
          </p:cNvPicPr>
          <p:nvPr/>
        </p:nvPicPr>
        <p:blipFill>
          <a:blip r:embed="rId3" cstate="print">
            <a:extLst>
              <a:ext uri="{BEBA8EAE-BF5A-486C-A8C5-ECC9F3942E4B}">
                <a14:imgProps xmlns:a14="http://schemas.microsoft.com/office/drawing/2010/main">
                  <a14:imgLayer r:embed="rId4">
                    <a14:imgEffect>
                      <a14:backgroundRemoval t="2630" b="98268" l="2758" r="96344"/>
                    </a14:imgEffect>
                  </a14:imgLayer>
                </a14:imgProps>
              </a:ext>
              <a:ext uri="{28A0092B-C50C-407E-A947-70E740481C1C}">
                <a14:useLocalDpi xmlns:a14="http://schemas.microsoft.com/office/drawing/2010/main" val="0"/>
              </a:ext>
            </a:extLst>
          </a:blip>
          <a:stretch>
            <a:fillRect/>
          </a:stretch>
        </p:blipFill>
        <p:spPr>
          <a:xfrm>
            <a:off x="10261599" y="73891"/>
            <a:ext cx="1588656" cy="1588656"/>
          </a:xfrm>
          <a:prstGeom prst="rect">
            <a:avLst/>
          </a:prstGeom>
        </p:spPr>
      </p:pic>
      <p:pic>
        <p:nvPicPr>
          <p:cNvPr id="6" name="Picture 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63418" y="1590674"/>
            <a:ext cx="9336231" cy="27873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273886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0"/>
            <a:ext cx="8910011" cy="1320800"/>
          </a:xfrm>
        </p:spPr>
        <p:txBody>
          <a:bodyPr>
            <a:normAutofit/>
          </a:bodyPr>
          <a:lstStyle/>
          <a:p>
            <a:r>
              <a:rPr lang="en-GB" sz="3200">
                <a:solidFill>
                  <a:schemeClr val="accent2">
                    <a:lumMod val="75000"/>
                  </a:schemeClr>
                </a:solidFill>
              </a:rPr>
              <a:t>The Spelling, Punctuation and Grammar Papers</a:t>
            </a:r>
            <a:endParaRPr lang="en-GB" sz="3200"/>
          </a:p>
        </p:txBody>
      </p:sp>
      <p:sp>
        <p:nvSpPr>
          <p:cNvPr id="3" name="Content Placeholder 2"/>
          <p:cNvSpPr>
            <a:spLocks noGrp="1"/>
          </p:cNvSpPr>
          <p:nvPr>
            <p:ph idx="1"/>
          </p:nvPr>
        </p:nvSpPr>
        <p:spPr>
          <a:xfrm>
            <a:off x="677334" y="1472665"/>
            <a:ext cx="8596668" cy="5005137"/>
          </a:xfrm>
        </p:spPr>
        <p:txBody>
          <a:bodyPr>
            <a:normAutofit/>
          </a:bodyPr>
          <a:lstStyle/>
          <a:p>
            <a:r>
              <a:rPr lang="en-GB"/>
              <a:t>A spelling test is administered containing 20 words, which lasts approximately 15 minutes.</a:t>
            </a:r>
          </a:p>
          <a:p>
            <a:endParaRPr lang="en-GB"/>
          </a:p>
          <a:p>
            <a:r>
              <a:rPr lang="en-GB"/>
              <a:t>A separate test is given on grammar, punctuation and vocabulary. </a:t>
            </a:r>
          </a:p>
          <a:p>
            <a:endParaRPr lang="en-GB"/>
          </a:p>
          <a:p>
            <a:r>
              <a:rPr lang="en-GB"/>
              <a:t>This test lasts for 45 minutes and requires short answer questions including some multiple choice.</a:t>
            </a:r>
          </a:p>
          <a:p>
            <a:endParaRPr lang="en-GB"/>
          </a:p>
          <a:p>
            <a:r>
              <a:rPr lang="en-GB"/>
              <a:t>Marks for these two tests are added together to give a total for grammar, punctuation and spelling. </a:t>
            </a:r>
          </a:p>
        </p:txBody>
      </p:sp>
      <p:pic>
        <p:nvPicPr>
          <p:cNvPr id="4" name="Picture 3"/>
          <p:cNvPicPr>
            <a:picLocks noChangeAspect="1"/>
          </p:cNvPicPr>
          <p:nvPr/>
        </p:nvPicPr>
        <p:blipFill>
          <a:blip r:embed="rId3" cstate="print">
            <a:extLst>
              <a:ext uri="{BEBA8EAE-BF5A-486C-A8C5-ECC9F3942E4B}">
                <a14:imgProps xmlns:a14="http://schemas.microsoft.com/office/drawing/2010/main">
                  <a14:imgLayer r:embed="rId4">
                    <a14:imgEffect>
                      <a14:backgroundRemoval t="2630" b="98268" l="2758" r="96344"/>
                    </a14:imgEffect>
                  </a14:imgLayer>
                </a14:imgProps>
              </a:ext>
              <a:ext uri="{28A0092B-C50C-407E-A947-70E740481C1C}">
                <a14:useLocalDpi xmlns:a14="http://schemas.microsoft.com/office/drawing/2010/main" val="0"/>
              </a:ext>
            </a:extLst>
          </a:blip>
          <a:stretch>
            <a:fillRect/>
          </a:stretch>
        </p:blipFill>
        <p:spPr>
          <a:xfrm>
            <a:off x="10261599" y="73891"/>
            <a:ext cx="1588656" cy="1588656"/>
          </a:xfrm>
          <a:prstGeom prst="rect">
            <a:avLst/>
          </a:prstGeom>
        </p:spPr>
      </p:pic>
    </p:spTree>
    <p:extLst>
      <p:ext uri="{BB962C8B-B14F-4D97-AF65-F5344CB8AC3E}">
        <p14:creationId xmlns:p14="http://schemas.microsoft.com/office/powerpoint/2010/main" val="10140724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solidFill>
                  <a:schemeClr val="accent2">
                    <a:lumMod val="75000"/>
                  </a:schemeClr>
                </a:solidFill>
              </a:rPr>
              <a:t>Sample Questions - </a:t>
            </a:r>
            <a:r>
              <a:rPr lang="en-GB" err="1">
                <a:solidFill>
                  <a:schemeClr val="accent2">
                    <a:lumMod val="75000"/>
                  </a:schemeClr>
                </a:solidFill>
              </a:rPr>
              <a:t>SPaG</a:t>
            </a:r>
            <a:endParaRPr lang="en-GB"/>
          </a:p>
        </p:txBody>
      </p:sp>
      <p:pic>
        <p:nvPicPr>
          <p:cNvPr id="4" name="Picture 3"/>
          <p:cNvPicPr>
            <a:picLocks noChangeAspect="1"/>
          </p:cNvPicPr>
          <p:nvPr/>
        </p:nvPicPr>
        <p:blipFill>
          <a:blip r:embed="rId3" cstate="print">
            <a:extLst>
              <a:ext uri="{BEBA8EAE-BF5A-486C-A8C5-ECC9F3942E4B}">
                <a14:imgProps xmlns:a14="http://schemas.microsoft.com/office/drawing/2010/main">
                  <a14:imgLayer r:embed="rId4">
                    <a14:imgEffect>
                      <a14:backgroundRemoval t="2630" b="98268" l="2758" r="96344"/>
                    </a14:imgEffect>
                  </a14:imgLayer>
                </a14:imgProps>
              </a:ext>
              <a:ext uri="{28A0092B-C50C-407E-A947-70E740481C1C}">
                <a14:useLocalDpi xmlns:a14="http://schemas.microsoft.com/office/drawing/2010/main" val="0"/>
              </a:ext>
            </a:extLst>
          </a:blip>
          <a:stretch>
            <a:fillRect/>
          </a:stretch>
        </p:blipFill>
        <p:spPr>
          <a:xfrm>
            <a:off x="10261599" y="73891"/>
            <a:ext cx="1588656" cy="1588656"/>
          </a:xfrm>
          <a:prstGeom prst="rect">
            <a:avLst/>
          </a:prstGeom>
        </p:spPr>
      </p:pic>
      <p:pic>
        <p:nvPicPr>
          <p:cNvPr id="6" name="Picture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77334" y="1360631"/>
            <a:ext cx="9288702" cy="4727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032396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solidFill>
                  <a:schemeClr val="accent2">
                    <a:lumMod val="75000"/>
                  </a:schemeClr>
                </a:solidFill>
              </a:rPr>
              <a:t>Sample Questions - </a:t>
            </a:r>
            <a:r>
              <a:rPr lang="en-GB" err="1">
                <a:solidFill>
                  <a:schemeClr val="accent2">
                    <a:lumMod val="75000"/>
                  </a:schemeClr>
                </a:solidFill>
              </a:rPr>
              <a:t>SPaG</a:t>
            </a:r>
            <a:endParaRPr lang="en-GB"/>
          </a:p>
        </p:txBody>
      </p:sp>
      <p:pic>
        <p:nvPicPr>
          <p:cNvPr id="4" name="Picture 3"/>
          <p:cNvPicPr>
            <a:picLocks noChangeAspect="1"/>
          </p:cNvPicPr>
          <p:nvPr/>
        </p:nvPicPr>
        <p:blipFill>
          <a:blip r:embed="rId3" cstate="print">
            <a:extLst>
              <a:ext uri="{BEBA8EAE-BF5A-486C-A8C5-ECC9F3942E4B}">
                <a14:imgProps xmlns:a14="http://schemas.microsoft.com/office/drawing/2010/main">
                  <a14:imgLayer r:embed="rId4">
                    <a14:imgEffect>
                      <a14:backgroundRemoval t="2630" b="98268" l="2758" r="96344"/>
                    </a14:imgEffect>
                  </a14:imgLayer>
                </a14:imgProps>
              </a:ext>
              <a:ext uri="{28A0092B-C50C-407E-A947-70E740481C1C}">
                <a14:useLocalDpi xmlns:a14="http://schemas.microsoft.com/office/drawing/2010/main" val="0"/>
              </a:ext>
            </a:extLst>
          </a:blip>
          <a:stretch>
            <a:fillRect/>
          </a:stretch>
        </p:blipFill>
        <p:spPr>
          <a:xfrm>
            <a:off x="10261599" y="73891"/>
            <a:ext cx="1588656" cy="1588656"/>
          </a:xfrm>
          <a:prstGeom prst="rect">
            <a:avLst/>
          </a:prstGeom>
        </p:spPr>
      </p:pic>
      <p:pic>
        <p:nvPicPr>
          <p:cNvPr id="5" name="Picture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98246" y="1270000"/>
            <a:ext cx="8154844" cy="4971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350161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0"/>
            <a:ext cx="8910011" cy="1320800"/>
          </a:xfrm>
        </p:spPr>
        <p:txBody>
          <a:bodyPr>
            <a:normAutofit/>
          </a:bodyPr>
          <a:lstStyle/>
          <a:p>
            <a:r>
              <a:rPr lang="en-GB" sz="3200">
                <a:solidFill>
                  <a:schemeClr val="accent2">
                    <a:lumMod val="75000"/>
                  </a:schemeClr>
                </a:solidFill>
              </a:rPr>
              <a:t>The Maths Papers</a:t>
            </a:r>
            <a:endParaRPr lang="en-GB" sz="3200"/>
          </a:p>
        </p:txBody>
      </p:sp>
      <p:sp>
        <p:nvSpPr>
          <p:cNvPr id="3" name="Content Placeholder 2"/>
          <p:cNvSpPr>
            <a:spLocks noGrp="1"/>
          </p:cNvSpPr>
          <p:nvPr>
            <p:ph idx="1"/>
          </p:nvPr>
        </p:nvSpPr>
        <p:spPr>
          <a:xfrm>
            <a:off x="677334" y="1472665"/>
            <a:ext cx="8596668" cy="5005137"/>
          </a:xfrm>
        </p:spPr>
        <p:txBody>
          <a:bodyPr>
            <a:normAutofit/>
          </a:bodyPr>
          <a:lstStyle/>
          <a:p>
            <a:r>
              <a:rPr lang="en-GB"/>
              <a:t>Children will sit three tests: paper 1, paper 2 and paper 3.</a:t>
            </a:r>
          </a:p>
          <a:p>
            <a:endParaRPr lang="en-GB"/>
          </a:p>
          <a:p>
            <a:r>
              <a:rPr lang="en-GB"/>
              <a:t>Paper 1 is for arithmetic lasting for 30 minutes, covering calculation methods for all operations, including use of fractions, percentages and decimals.</a:t>
            </a:r>
          </a:p>
          <a:p>
            <a:pPr marL="0" indent="0">
              <a:buNone/>
            </a:pPr>
            <a:endParaRPr lang="en-GB"/>
          </a:p>
          <a:p>
            <a:r>
              <a:rPr lang="en-GB"/>
              <a:t>Papers 2 and 3 cover problem solving and reasoning, each lasting for 40 minutes.</a:t>
            </a:r>
          </a:p>
          <a:p>
            <a:endParaRPr lang="en-GB"/>
          </a:p>
          <a:p>
            <a:r>
              <a:rPr lang="en-GB"/>
              <a:t>The scores for each paper are combined to produce a final Maths score.</a:t>
            </a:r>
          </a:p>
        </p:txBody>
      </p:sp>
      <p:pic>
        <p:nvPicPr>
          <p:cNvPr id="4" name="Picture 3"/>
          <p:cNvPicPr>
            <a:picLocks noChangeAspect="1"/>
          </p:cNvPicPr>
          <p:nvPr/>
        </p:nvPicPr>
        <p:blipFill>
          <a:blip r:embed="rId3" cstate="print">
            <a:extLst>
              <a:ext uri="{BEBA8EAE-BF5A-486C-A8C5-ECC9F3942E4B}">
                <a14:imgProps xmlns:a14="http://schemas.microsoft.com/office/drawing/2010/main">
                  <a14:imgLayer r:embed="rId4">
                    <a14:imgEffect>
                      <a14:backgroundRemoval t="2630" b="98268" l="2758" r="96344"/>
                    </a14:imgEffect>
                  </a14:imgLayer>
                </a14:imgProps>
              </a:ext>
              <a:ext uri="{28A0092B-C50C-407E-A947-70E740481C1C}">
                <a14:useLocalDpi xmlns:a14="http://schemas.microsoft.com/office/drawing/2010/main" val="0"/>
              </a:ext>
            </a:extLst>
          </a:blip>
          <a:stretch>
            <a:fillRect/>
          </a:stretch>
        </p:blipFill>
        <p:spPr>
          <a:xfrm>
            <a:off x="10261599" y="73891"/>
            <a:ext cx="1588656" cy="1588656"/>
          </a:xfrm>
          <a:prstGeom prst="rect">
            <a:avLst/>
          </a:prstGeom>
        </p:spPr>
      </p:pic>
    </p:spTree>
    <p:extLst>
      <p:ext uri="{BB962C8B-B14F-4D97-AF65-F5344CB8AC3E}">
        <p14:creationId xmlns:p14="http://schemas.microsoft.com/office/powerpoint/2010/main" val="20423744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solidFill>
                  <a:schemeClr val="accent2">
                    <a:lumMod val="75000"/>
                  </a:schemeClr>
                </a:solidFill>
              </a:rPr>
              <a:t>Sample Questions - Arithmetic</a:t>
            </a:r>
            <a:endParaRPr lang="en-GB"/>
          </a:p>
        </p:txBody>
      </p:sp>
      <p:pic>
        <p:nvPicPr>
          <p:cNvPr id="4" name="Picture 3"/>
          <p:cNvPicPr>
            <a:picLocks noChangeAspect="1"/>
          </p:cNvPicPr>
          <p:nvPr/>
        </p:nvPicPr>
        <p:blipFill>
          <a:blip r:embed="rId3" cstate="print">
            <a:extLst>
              <a:ext uri="{BEBA8EAE-BF5A-486C-A8C5-ECC9F3942E4B}">
                <a14:imgProps xmlns:a14="http://schemas.microsoft.com/office/drawing/2010/main">
                  <a14:imgLayer r:embed="rId4">
                    <a14:imgEffect>
                      <a14:backgroundRemoval t="2630" b="98268" l="2758" r="96344"/>
                    </a14:imgEffect>
                  </a14:imgLayer>
                </a14:imgProps>
              </a:ext>
              <a:ext uri="{28A0092B-C50C-407E-A947-70E740481C1C}">
                <a14:useLocalDpi xmlns:a14="http://schemas.microsoft.com/office/drawing/2010/main" val="0"/>
              </a:ext>
            </a:extLst>
          </a:blip>
          <a:stretch>
            <a:fillRect/>
          </a:stretch>
        </p:blipFill>
        <p:spPr>
          <a:xfrm>
            <a:off x="10261599" y="73891"/>
            <a:ext cx="1588656" cy="1588656"/>
          </a:xfrm>
          <a:prstGeom prst="rect">
            <a:avLst/>
          </a:prstGeom>
        </p:spPr>
      </p:pic>
      <p:pic>
        <p:nvPicPr>
          <p:cNvPr id="5"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946709" y="1554451"/>
            <a:ext cx="4968875" cy="2163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946709" y="3789651"/>
            <a:ext cx="4887912"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258866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3516" y="360218"/>
            <a:ext cx="8596668" cy="803564"/>
          </a:xfrm>
        </p:spPr>
        <p:txBody>
          <a:bodyPr/>
          <a:lstStyle/>
          <a:p>
            <a:r>
              <a:rPr lang="en-GB">
                <a:solidFill>
                  <a:schemeClr val="accent2">
                    <a:lumMod val="75000"/>
                  </a:schemeClr>
                </a:solidFill>
              </a:rPr>
              <a:t>Sample Questions - Reasoning</a:t>
            </a:r>
            <a:endParaRPr lang="en-GB"/>
          </a:p>
        </p:txBody>
      </p:sp>
      <p:pic>
        <p:nvPicPr>
          <p:cNvPr id="4" name="Picture 3"/>
          <p:cNvPicPr>
            <a:picLocks noChangeAspect="1"/>
          </p:cNvPicPr>
          <p:nvPr/>
        </p:nvPicPr>
        <p:blipFill>
          <a:blip r:embed="rId3" cstate="print">
            <a:extLst>
              <a:ext uri="{BEBA8EAE-BF5A-486C-A8C5-ECC9F3942E4B}">
                <a14:imgProps xmlns:a14="http://schemas.microsoft.com/office/drawing/2010/main">
                  <a14:imgLayer r:embed="rId4">
                    <a14:imgEffect>
                      <a14:backgroundRemoval t="2630" b="98268" l="2758" r="96344"/>
                    </a14:imgEffect>
                  </a14:imgLayer>
                </a14:imgProps>
              </a:ext>
              <a:ext uri="{28A0092B-C50C-407E-A947-70E740481C1C}">
                <a14:useLocalDpi xmlns:a14="http://schemas.microsoft.com/office/drawing/2010/main" val="0"/>
              </a:ext>
            </a:extLst>
          </a:blip>
          <a:stretch>
            <a:fillRect/>
          </a:stretch>
        </p:blipFill>
        <p:spPr>
          <a:xfrm>
            <a:off x="10261599" y="73891"/>
            <a:ext cx="1588656" cy="1588656"/>
          </a:xfrm>
          <a:prstGeom prst="rect">
            <a:avLst/>
          </a:prstGeom>
        </p:spPr>
      </p:pic>
      <p:pic>
        <p:nvPicPr>
          <p:cNvPr id="6"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75385" y="1270000"/>
            <a:ext cx="5509779" cy="5340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768542" y="2498870"/>
            <a:ext cx="6181725" cy="383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240482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0"/>
            <a:ext cx="8910011" cy="1320800"/>
          </a:xfrm>
        </p:spPr>
        <p:txBody>
          <a:bodyPr>
            <a:normAutofit/>
          </a:bodyPr>
          <a:lstStyle/>
          <a:p>
            <a:r>
              <a:rPr lang="en-GB" sz="3200">
                <a:solidFill>
                  <a:schemeClr val="accent2">
                    <a:lumMod val="75000"/>
                  </a:schemeClr>
                </a:solidFill>
              </a:rPr>
              <a:t>Year 6 Writing</a:t>
            </a:r>
            <a:endParaRPr lang="en-GB" sz="3200"/>
          </a:p>
        </p:txBody>
      </p:sp>
      <p:sp>
        <p:nvSpPr>
          <p:cNvPr id="3" name="Content Placeholder 2"/>
          <p:cNvSpPr>
            <a:spLocks noGrp="1"/>
          </p:cNvSpPr>
          <p:nvPr>
            <p:ph idx="1"/>
          </p:nvPr>
        </p:nvSpPr>
        <p:spPr>
          <a:xfrm>
            <a:off x="677334" y="1472665"/>
            <a:ext cx="8974666" cy="5005137"/>
          </a:xfrm>
        </p:spPr>
        <p:txBody>
          <a:bodyPr>
            <a:normAutofit/>
          </a:bodyPr>
          <a:lstStyle/>
          <a:p>
            <a:r>
              <a:rPr lang="en-GB"/>
              <a:t>There is not a writing paper for Year 6. Instead the children complete independent pieces of writing throughout the whole year. </a:t>
            </a:r>
          </a:p>
          <a:p>
            <a:endParaRPr lang="en-GB"/>
          </a:p>
          <a:p>
            <a:r>
              <a:rPr lang="en-GB"/>
              <a:t>Towards the end of the year (after SATs), the teachers will select the children’s </a:t>
            </a:r>
            <a:r>
              <a:rPr lang="en-GB" b="1"/>
              <a:t>six</a:t>
            </a:r>
            <a:r>
              <a:rPr lang="en-GB"/>
              <a:t> best pieces of work and assess them.</a:t>
            </a:r>
          </a:p>
          <a:p>
            <a:endParaRPr lang="en-GB"/>
          </a:p>
          <a:p>
            <a:pPr marL="0" indent="0">
              <a:buNone/>
            </a:pPr>
            <a:endParaRPr lang="en-GB"/>
          </a:p>
        </p:txBody>
      </p:sp>
      <p:pic>
        <p:nvPicPr>
          <p:cNvPr id="4" name="Picture 3"/>
          <p:cNvPicPr>
            <a:picLocks noChangeAspect="1"/>
          </p:cNvPicPr>
          <p:nvPr/>
        </p:nvPicPr>
        <p:blipFill>
          <a:blip r:embed="rId3" cstate="print">
            <a:extLst>
              <a:ext uri="{BEBA8EAE-BF5A-486C-A8C5-ECC9F3942E4B}">
                <a14:imgProps xmlns:a14="http://schemas.microsoft.com/office/drawing/2010/main">
                  <a14:imgLayer r:embed="rId4">
                    <a14:imgEffect>
                      <a14:backgroundRemoval t="2630" b="98268" l="2758" r="96344"/>
                    </a14:imgEffect>
                  </a14:imgLayer>
                </a14:imgProps>
              </a:ext>
              <a:ext uri="{28A0092B-C50C-407E-A947-70E740481C1C}">
                <a14:useLocalDpi xmlns:a14="http://schemas.microsoft.com/office/drawing/2010/main" val="0"/>
              </a:ext>
            </a:extLst>
          </a:blip>
          <a:stretch>
            <a:fillRect/>
          </a:stretch>
        </p:blipFill>
        <p:spPr>
          <a:xfrm>
            <a:off x="10261599" y="73891"/>
            <a:ext cx="1588656" cy="1588656"/>
          </a:xfrm>
          <a:prstGeom prst="rect">
            <a:avLst/>
          </a:prstGeom>
        </p:spPr>
      </p:pic>
    </p:spTree>
    <p:extLst>
      <p:ext uri="{BB962C8B-B14F-4D97-AF65-F5344CB8AC3E}">
        <p14:creationId xmlns:p14="http://schemas.microsoft.com/office/powerpoint/2010/main" val="10184303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solidFill>
                  <a:schemeClr val="accent2">
                    <a:lumMod val="75000"/>
                  </a:schemeClr>
                </a:solidFill>
              </a:rPr>
              <a:t>Assessing Year 6 Writing</a:t>
            </a:r>
          </a:p>
        </p:txBody>
      </p:sp>
      <p:pic>
        <p:nvPicPr>
          <p:cNvPr id="5" name="Picture 4"/>
          <p:cNvPicPr>
            <a:picLocks noChangeAspect="1"/>
          </p:cNvPicPr>
          <p:nvPr/>
        </p:nvPicPr>
        <p:blipFill>
          <a:blip r:embed="rId3"/>
          <a:stretch>
            <a:fillRect/>
          </a:stretch>
        </p:blipFill>
        <p:spPr>
          <a:xfrm>
            <a:off x="460818" y="1270000"/>
            <a:ext cx="9181946" cy="5104310"/>
          </a:xfrm>
          <a:prstGeom prst="rect">
            <a:avLst/>
          </a:prstGeom>
        </p:spPr>
      </p:pic>
    </p:spTree>
    <p:extLst>
      <p:ext uri="{BB962C8B-B14F-4D97-AF65-F5344CB8AC3E}">
        <p14:creationId xmlns:p14="http://schemas.microsoft.com/office/powerpoint/2010/main" val="21708737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40145"/>
            <a:ext cx="8596668" cy="1320800"/>
          </a:xfrm>
        </p:spPr>
        <p:txBody>
          <a:bodyPr/>
          <a:lstStyle/>
          <a:p>
            <a:r>
              <a:rPr lang="en-GB">
                <a:solidFill>
                  <a:schemeClr val="accent2">
                    <a:lumMod val="75000"/>
                  </a:schemeClr>
                </a:solidFill>
              </a:rPr>
              <a:t>Assessing Year 6 Writing</a:t>
            </a:r>
          </a:p>
        </p:txBody>
      </p:sp>
      <p:pic>
        <p:nvPicPr>
          <p:cNvPr id="3" name="Picture 2"/>
          <p:cNvPicPr>
            <a:picLocks noChangeAspect="1"/>
          </p:cNvPicPr>
          <p:nvPr/>
        </p:nvPicPr>
        <p:blipFill>
          <a:blip r:embed="rId3"/>
          <a:stretch>
            <a:fillRect/>
          </a:stretch>
        </p:blipFill>
        <p:spPr>
          <a:xfrm>
            <a:off x="700082" y="900545"/>
            <a:ext cx="8512464" cy="5811394"/>
          </a:xfrm>
          <a:prstGeom prst="rect">
            <a:avLst/>
          </a:prstGeom>
        </p:spPr>
      </p:pic>
      <p:sp>
        <p:nvSpPr>
          <p:cNvPr id="4" name="Rectangle 3"/>
          <p:cNvSpPr/>
          <p:nvPr/>
        </p:nvSpPr>
        <p:spPr>
          <a:xfrm>
            <a:off x="9775271" y="900545"/>
            <a:ext cx="2167347" cy="2031325"/>
          </a:xfrm>
          <a:prstGeom prst="rect">
            <a:avLst/>
          </a:prstGeom>
          <a:solidFill>
            <a:schemeClr val="accent1">
              <a:lumMod val="20000"/>
              <a:lumOff val="80000"/>
            </a:schemeClr>
          </a:solidFill>
        </p:spPr>
        <p:txBody>
          <a:bodyPr wrap="square">
            <a:spAutoFit/>
          </a:bodyPr>
          <a:lstStyle/>
          <a:p>
            <a:r>
              <a:rPr lang="en-GB"/>
              <a:t>Pupils </a:t>
            </a:r>
            <a:r>
              <a:rPr lang="en-GB" b="1"/>
              <a:t>must</a:t>
            </a:r>
            <a:r>
              <a:rPr lang="en-GB"/>
              <a:t> be able to do </a:t>
            </a:r>
            <a:r>
              <a:rPr lang="en-GB" b="1"/>
              <a:t>everything</a:t>
            </a:r>
            <a:r>
              <a:rPr lang="en-GB"/>
              <a:t> from the working towards list in order to achieve these targets.</a:t>
            </a:r>
          </a:p>
        </p:txBody>
      </p:sp>
    </p:spTree>
    <p:extLst>
      <p:ext uri="{BB962C8B-B14F-4D97-AF65-F5344CB8AC3E}">
        <p14:creationId xmlns:p14="http://schemas.microsoft.com/office/powerpoint/2010/main" val="39624258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40145"/>
            <a:ext cx="8596668" cy="1320800"/>
          </a:xfrm>
        </p:spPr>
        <p:txBody>
          <a:bodyPr/>
          <a:lstStyle/>
          <a:p>
            <a:r>
              <a:rPr lang="en-GB">
                <a:solidFill>
                  <a:schemeClr val="accent2">
                    <a:lumMod val="75000"/>
                  </a:schemeClr>
                </a:solidFill>
              </a:rPr>
              <a:t>Assessing Year 6 Writing</a:t>
            </a:r>
          </a:p>
        </p:txBody>
      </p:sp>
      <p:sp>
        <p:nvSpPr>
          <p:cNvPr id="4" name="Rectangle 3"/>
          <p:cNvSpPr/>
          <p:nvPr/>
        </p:nvSpPr>
        <p:spPr>
          <a:xfrm>
            <a:off x="9775271" y="900545"/>
            <a:ext cx="2167347" cy="2585323"/>
          </a:xfrm>
          <a:prstGeom prst="rect">
            <a:avLst/>
          </a:prstGeom>
          <a:solidFill>
            <a:schemeClr val="accent1">
              <a:lumMod val="20000"/>
              <a:lumOff val="80000"/>
            </a:schemeClr>
          </a:solidFill>
        </p:spPr>
        <p:txBody>
          <a:bodyPr wrap="square">
            <a:spAutoFit/>
          </a:bodyPr>
          <a:lstStyle/>
          <a:p>
            <a:r>
              <a:rPr lang="en-GB"/>
              <a:t>Pupils </a:t>
            </a:r>
            <a:r>
              <a:rPr lang="en-GB" b="1"/>
              <a:t>must</a:t>
            </a:r>
            <a:r>
              <a:rPr lang="en-GB"/>
              <a:t> be able to do </a:t>
            </a:r>
            <a:r>
              <a:rPr lang="en-GB" b="1"/>
              <a:t>everything</a:t>
            </a:r>
            <a:r>
              <a:rPr lang="en-GB"/>
              <a:t> from the working towards list </a:t>
            </a:r>
            <a:r>
              <a:rPr lang="en-GB" b="1"/>
              <a:t>and </a:t>
            </a:r>
            <a:r>
              <a:rPr lang="en-GB"/>
              <a:t>the expected standard list in order to achieve these targets.</a:t>
            </a:r>
          </a:p>
        </p:txBody>
      </p:sp>
      <p:pic>
        <p:nvPicPr>
          <p:cNvPr id="5" name="Picture 4"/>
          <p:cNvPicPr>
            <a:picLocks noChangeAspect="1"/>
          </p:cNvPicPr>
          <p:nvPr/>
        </p:nvPicPr>
        <p:blipFill>
          <a:blip r:embed="rId3"/>
          <a:stretch>
            <a:fillRect/>
          </a:stretch>
        </p:blipFill>
        <p:spPr>
          <a:xfrm>
            <a:off x="418737" y="1232477"/>
            <a:ext cx="9105900" cy="4152900"/>
          </a:xfrm>
          <a:prstGeom prst="rect">
            <a:avLst/>
          </a:prstGeom>
        </p:spPr>
      </p:pic>
    </p:spTree>
    <p:extLst>
      <p:ext uri="{BB962C8B-B14F-4D97-AF65-F5344CB8AC3E}">
        <p14:creationId xmlns:p14="http://schemas.microsoft.com/office/powerpoint/2010/main" val="5309692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solidFill>
                  <a:schemeClr val="accent2">
                    <a:lumMod val="75000"/>
                  </a:schemeClr>
                </a:solidFill>
              </a:rPr>
              <a:t>How can parents support their children?</a:t>
            </a:r>
            <a:endParaRPr lang="en-GB"/>
          </a:p>
        </p:txBody>
      </p:sp>
      <p:sp>
        <p:nvSpPr>
          <p:cNvPr id="3" name="Content Placeholder 2"/>
          <p:cNvSpPr>
            <a:spLocks noGrp="1"/>
          </p:cNvSpPr>
          <p:nvPr>
            <p:ph idx="1"/>
          </p:nvPr>
        </p:nvSpPr>
        <p:spPr>
          <a:xfrm>
            <a:off x="677333" y="1413165"/>
            <a:ext cx="9722812" cy="5209308"/>
          </a:xfrm>
        </p:spPr>
        <p:txBody>
          <a:bodyPr>
            <a:normAutofit fontScale="85000" lnSpcReduction="10000"/>
          </a:bodyPr>
          <a:lstStyle/>
          <a:p>
            <a:r>
              <a:rPr lang="en-GB" sz="2600" dirty="0"/>
              <a:t>First and foremost, support and reassure your child that there is nothing to worry about and they should always just try their best. Praise and encourage!</a:t>
            </a:r>
          </a:p>
          <a:p>
            <a:endParaRPr lang="en-GB" sz="2600" dirty="0"/>
          </a:p>
          <a:p>
            <a:r>
              <a:rPr lang="en-GB" sz="2600" dirty="0"/>
              <a:t>Ensure your child has the </a:t>
            </a:r>
            <a:r>
              <a:rPr lang="en-GB" sz="2600" b="1" dirty="0"/>
              <a:t>best</a:t>
            </a:r>
            <a:r>
              <a:rPr lang="en-GB" sz="2600" dirty="0"/>
              <a:t> possible attendance at school. If they are late or they are not here, they will miss key learning opportunities!</a:t>
            </a:r>
          </a:p>
          <a:p>
            <a:endParaRPr lang="en-GB" sz="2600" dirty="0"/>
          </a:p>
          <a:p>
            <a:r>
              <a:rPr lang="en-GB" sz="2600" dirty="0"/>
              <a:t>Support your child with any homework tasks. Questions from the SATs revision guides will be set </a:t>
            </a:r>
            <a:r>
              <a:rPr lang="en-GB" sz="2600" b="1" dirty="0"/>
              <a:t>weekly</a:t>
            </a:r>
            <a:r>
              <a:rPr lang="en-GB" sz="2600" dirty="0"/>
              <a:t>. The children must complete these as we base lessons on them.</a:t>
            </a:r>
          </a:p>
          <a:p>
            <a:endParaRPr lang="en-GB" sz="2600" dirty="0"/>
          </a:p>
          <a:p>
            <a:r>
              <a:rPr lang="en-GB" sz="2600" dirty="0"/>
              <a:t>Purchase SATs revision books. </a:t>
            </a:r>
          </a:p>
          <a:p>
            <a:r>
              <a:rPr lang="en-GB" sz="2600" b="1" dirty="0"/>
              <a:t>Homework CGP books given for free. They will receive these by the end of Autumn term</a:t>
            </a:r>
          </a:p>
          <a:p>
            <a:endParaRPr lang="en-GB" dirty="0"/>
          </a:p>
        </p:txBody>
      </p:sp>
      <p:pic>
        <p:nvPicPr>
          <p:cNvPr id="4" name="Picture 3"/>
          <p:cNvPicPr>
            <a:picLocks noChangeAspect="1"/>
          </p:cNvPicPr>
          <p:nvPr/>
        </p:nvPicPr>
        <p:blipFill>
          <a:blip r:embed="rId3" cstate="print">
            <a:extLst>
              <a:ext uri="{BEBA8EAE-BF5A-486C-A8C5-ECC9F3942E4B}">
                <a14:imgProps xmlns:a14="http://schemas.microsoft.com/office/drawing/2010/main">
                  <a14:imgLayer r:embed="rId4">
                    <a14:imgEffect>
                      <a14:backgroundRemoval t="2630" b="98268" l="2758" r="96344"/>
                    </a14:imgEffect>
                  </a14:imgLayer>
                </a14:imgProps>
              </a:ext>
              <a:ext uri="{28A0092B-C50C-407E-A947-70E740481C1C}">
                <a14:useLocalDpi xmlns:a14="http://schemas.microsoft.com/office/drawing/2010/main" val="0"/>
              </a:ext>
            </a:extLst>
          </a:blip>
          <a:stretch>
            <a:fillRect/>
          </a:stretch>
        </p:blipFill>
        <p:spPr>
          <a:xfrm>
            <a:off x="10261599" y="73891"/>
            <a:ext cx="1588656" cy="1588656"/>
          </a:xfrm>
          <a:prstGeom prst="rect">
            <a:avLst/>
          </a:prstGeom>
        </p:spPr>
      </p:pic>
    </p:spTree>
    <p:extLst>
      <p:ext uri="{BB962C8B-B14F-4D97-AF65-F5344CB8AC3E}">
        <p14:creationId xmlns:p14="http://schemas.microsoft.com/office/powerpoint/2010/main" val="1714055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2A3146-7535-E20F-A821-2185FE7AF68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8E346E4-7ACF-E83E-EFD7-CDD249137D86}"/>
              </a:ext>
            </a:extLst>
          </p:cNvPr>
          <p:cNvSpPr>
            <a:spLocks noGrp="1"/>
          </p:cNvSpPr>
          <p:nvPr>
            <p:ph type="title"/>
          </p:nvPr>
        </p:nvSpPr>
        <p:spPr/>
        <p:txBody>
          <a:bodyPr/>
          <a:lstStyle/>
          <a:p>
            <a:r>
              <a:rPr lang="en-GB">
                <a:solidFill>
                  <a:schemeClr val="accent2">
                    <a:lumMod val="75000"/>
                  </a:schemeClr>
                </a:solidFill>
              </a:rPr>
              <a:t>How can parents support their children?</a:t>
            </a:r>
            <a:endParaRPr lang="en-GB"/>
          </a:p>
        </p:txBody>
      </p:sp>
      <p:sp>
        <p:nvSpPr>
          <p:cNvPr id="3" name="Content Placeholder 2">
            <a:extLst>
              <a:ext uri="{FF2B5EF4-FFF2-40B4-BE49-F238E27FC236}">
                <a16:creationId xmlns:a16="http://schemas.microsoft.com/office/drawing/2014/main" id="{772FD230-0514-2975-BCA5-E076C23F3CB5}"/>
              </a:ext>
            </a:extLst>
          </p:cNvPr>
          <p:cNvSpPr>
            <a:spLocks noGrp="1"/>
          </p:cNvSpPr>
          <p:nvPr>
            <p:ph idx="1"/>
          </p:nvPr>
        </p:nvSpPr>
        <p:spPr>
          <a:xfrm>
            <a:off x="677333" y="1413165"/>
            <a:ext cx="9722812" cy="5209308"/>
          </a:xfrm>
        </p:spPr>
        <p:txBody>
          <a:bodyPr>
            <a:normAutofit fontScale="85000" lnSpcReduction="20000"/>
          </a:bodyPr>
          <a:lstStyle/>
          <a:p>
            <a:r>
              <a:rPr lang="en-GB" sz="2600" b="1" dirty="0"/>
              <a:t>Daily </a:t>
            </a:r>
            <a:r>
              <a:rPr lang="en-GB" sz="2600" dirty="0"/>
              <a:t>reading (including aloud) with your children. Ask them questions about the book. </a:t>
            </a:r>
          </a:p>
          <a:p>
            <a:endParaRPr lang="en-GB" sz="2600" dirty="0"/>
          </a:p>
          <a:p>
            <a:r>
              <a:rPr lang="en-GB" sz="2600" dirty="0"/>
              <a:t>Spelling. Ask them to spell the Year 5/6 words and any other word. Homophones are always helpful (course and coarse). </a:t>
            </a:r>
          </a:p>
          <a:p>
            <a:endParaRPr lang="en-GB" sz="2600" dirty="0"/>
          </a:p>
          <a:p>
            <a:r>
              <a:rPr lang="en-GB" sz="2600" dirty="0"/>
              <a:t>Arithmetic support by encouraging your child to access TTR and Hit the Button</a:t>
            </a:r>
          </a:p>
          <a:p>
            <a:endParaRPr lang="en-GB" sz="2600" dirty="0"/>
          </a:p>
          <a:p>
            <a:r>
              <a:rPr lang="en-GB" sz="2600" b="1" dirty="0"/>
              <a:t>Make sure your child has a good sleep and healthy breakfast every morning!</a:t>
            </a:r>
          </a:p>
          <a:p>
            <a:endParaRPr lang="en-GB" sz="2600" b="1" dirty="0"/>
          </a:p>
          <a:p>
            <a:r>
              <a:rPr lang="en-GB" sz="2600" b="1" dirty="0"/>
              <a:t>School attendance - it is vital that children are in school so that they do not miss crucial learning in this very important year.</a:t>
            </a:r>
          </a:p>
          <a:p>
            <a:endParaRPr lang="en-GB" dirty="0"/>
          </a:p>
        </p:txBody>
      </p:sp>
      <p:pic>
        <p:nvPicPr>
          <p:cNvPr id="4" name="Picture 3">
            <a:extLst>
              <a:ext uri="{FF2B5EF4-FFF2-40B4-BE49-F238E27FC236}">
                <a16:creationId xmlns:a16="http://schemas.microsoft.com/office/drawing/2014/main" id="{3BCF886B-90B1-2BE2-8813-4A3B147D46CE}"/>
              </a:ext>
            </a:extLst>
          </p:cNvPr>
          <p:cNvPicPr>
            <a:picLocks noChangeAspect="1"/>
          </p:cNvPicPr>
          <p:nvPr/>
        </p:nvPicPr>
        <p:blipFill>
          <a:blip r:embed="rId3" cstate="print">
            <a:extLst>
              <a:ext uri="{BEBA8EAE-BF5A-486C-A8C5-ECC9F3942E4B}">
                <a14:imgProps xmlns:a14="http://schemas.microsoft.com/office/drawing/2010/main">
                  <a14:imgLayer r:embed="rId4">
                    <a14:imgEffect>
                      <a14:backgroundRemoval t="2630" b="98268" l="2758" r="96344"/>
                    </a14:imgEffect>
                  </a14:imgLayer>
                </a14:imgProps>
              </a:ext>
              <a:ext uri="{28A0092B-C50C-407E-A947-70E740481C1C}">
                <a14:useLocalDpi xmlns:a14="http://schemas.microsoft.com/office/drawing/2010/main" val="0"/>
              </a:ext>
            </a:extLst>
          </a:blip>
          <a:stretch>
            <a:fillRect/>
          </a:stretch>
        </p:blipFill>
        <p:spPr>
          <a:xfrm>
            <a:off x="10261599" y="73891"/>
            <a:ext cx="1588656" cy="1588656"/>
          </a:xfrm>
          <a:prstGeom prst="rect">
            <a:avLst/>
          </a:prstGeom>
        </p:spPr>
      </p:pic>
    </p:spTree>
    <p:extLst>
      <p:ext uri="{BB962C8B-B14F-4D97-AF65-F5344CB8AC3E}">
        <p14:creationId xmlns:p14="http://schemas.microsoft.com/office/powerpoint/2010/main" val="42551564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1"/>
            <a:ext cx="9584265" cy="1271450"/>
          </a:xfrm>
        </p:spPr>
        <p:txBody>
          <a:bodyPr>
            <a:normAutofit/>
          </a:bodyPr>
          <a:lstStyle/>
          <a:p>
            <a:r>
              <a:rPr lang="en-GB">
                <a:solidFill>
                  <a:srgbClr val="0070C0"/>
                </a:solidFill>
              </a:rPr>
              <a:t>Absences: What happens if my child is absent during the testing period?</a:t>
            </a:r>
          </a:p>
        </p:txBody>
      </p:sp>
      <p:sp>
        <p:nvSpPr>
          <p:cNvPr id="3" name="Content Placeholder 2"/>
          <p:cNvSpPr>
            <a:spLocks noGrp="1"/>
          </p:cNvSpPr>
          <p:nvPr>
            <p:ph idx="1"/>
          </p:nvPr>
        </p:nvSpPr>
        <p:spPr>
          <a:xfrm>
            <a:off x="677333" y="1985553"/>
            <a:ext cx="9316411" cy="4636919"/>
          </a:xfrm>
        </p:spPr>
        <p:txBody>
          <a:bodyPr>
            <a:normAutofit/>
          </a:bodyPr>
          <a:lstStyle/>
          <a:p>
            <a:r>
              <a:rPr lang="en-GB"/>
              <a:t>If any pupils are unwell or isolating and cannot take the tests on the days specified, the school may apply for a timetable variation; however, this must be approved by the STA (Standards and Testing Agency) </a:t>
            </a:r>
            <a:r>
              <a:rPr lang="en-GB" b="1"/>
              <a:t>before</a:t>
            </a:r>
            <a:r>
              <a:rPr lang="en-GB"/>
              <a:t> the pupil takes the test. An approved timetable variation allows the pupil to take the test up to 5 school days after the scheduled test day.</a:t>
            </a:r>
          </a:p>
          <a:p>
            <a:r>
              <a:rPr lang="en-GB"/>
              <a:t>If a pupil is absent and does not return within 5 school days of the scheduled test date, or an application for a timetable variation is rejected, they will be recorded as ‘A’ (absent) on the test attendance register. Pupils who do not take all test papers for a subject will receive a score for the papers they have completed but will not receive a scaled score. The overall outcome for a pupil who does not complete all test papers for a subject will be ‘A’ (absent). If a pupil is absent and this is an unauthorised absence, they will be marked as ‘A’ (absent) for any testing missed.</a:t>
            </a:r>
          </a:p>
          <a:p>
            <a:endParaRPr lang="en-GB"/>
          </a:p>
        </p:txBody>
      </p:sp>
      <p:pic>
        <p:nvPicPr>
          <p:cNvPr id="4" name="Picture 3"/>
          <p:cNvPicPr>
            <a:picLocks noChangeAspect="1"/>
          </p:cNvPicPr>
          <p:nvPr/>
        </p:nvPicPr>
        <p:blipFill>
          <a:blip r:embed="rId3" cstate="print">
            <a:extLst>
              <a:ext uri="{BEBA8EAE-BF5A-486C-A8C5-ECC9F3942E4B}">
                <a14:imgProps xmlns:a14="http://schemas.microsoft.com/office/drawing/2010/main">
                  <a14:imgLayer r:embed="rId4">
                    <a14:imgEffect>
                      <a14:backgroundRemoval t="2630" b="98268" l="2758" r="96344"/>
                    </a14:imgEffect>
                  </a14:imgLayer>
                </a14:imgProps>
              </a:ext>
              <a:ext uri="{28A0092B-C50C-407E-A947-70E740481C1C}">
                <a14:useLocalDpi xmlns:a14="http://schemas.microsoft.com/office/drawing/2010/main" val="0"/>
              </a:ext>
            </a:extLst>
          </a:blip>
          <a:stretch>
            <a:fillRect/>
          </a:stretch>
        </p:blipFill>
        <p:spPr>
          <a:xfrm>
            <a:off x="10261599" y="73891"/>
            <a:ext cx="1588656" cy="1588656"/>
          </a:xfrm>
          <a:prstGeom prst="rect">
            <a:avLst/>
          </a:prstGeom>
        </p:spPr>
      </p:pic>
    </p:spTree>
    <p:extLst>
      <p:ext uri="{BB962C8B-B14F-4D97-AF65-F5344CB8AC3E}">
        <p14:creationId xmlns:p14="http://schemas.microsoft.com/office/powerpoint/2010/main" val="294344946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8F2C064C2BCC41AF10ACB2971D1BDE" ma:contentTypeVersion="17" ma:contentTypeDescription="Create a new document." ma:contentTypeScope="" ma:versionID="fc9c78d7d4add009f1b55159a17ba5e8">
  <xsd:schema xmlns:xsd="http://www.w3.org/2001/XMLSchema" xmlns:xs="http://www.w3.org/2001/XMLSchema" xmlns:p="http://schemas.microsoft.com/office/2006/metadata/properties" xmlns:ns2="7b167fbb-deca-4310-add5-b19ddccd020c" xmlns:ns3="ea9b75ac-ad73-499b-b690-d71d2191b15b" targetNamespace="http://schemas.microsoft.com/office/2006/metadata/properties" ma:root="true" ma:fieldsID="011406006e2380c67cb6baf57aa306c5" ns2:_="" ns3:_="">
    <xsd:import namespace="7b167fbb-deca-4310-add5-b19ddccd020c"/>
    <xsd:import namespace="ea9b75ac-ad73-499b-b690-d71d2191b15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3:SharedWithUsers" minOccurs="0"/>
                <xsd:element ref="ns3:SharedWithDetails" minOccurs="0"/>
                <xsd:element ref="ns2:MediaLengthInSeconds" minOccurs="0"/>
                <xsd:element ref="ns2:MediaServiceDateTaken"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b167fbb-deca-4310-add5-b19ddccd020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c721f06d-1e52-4d82-b862-dd8713225d3e"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DateTaken" ma:index="21" nillable="true" ma:displayName="MediaServiceDateTaken" ma:hidden="true" ma:indexed="true" ma:internalName="MediaServiceDateTaken" ma:readOnly="true">
      <xsd:simpleType>
        <xsd:restriction base="dms:Text"/>
      </xsd:simpleType>
    </xsd:element>
    <xsd:element name="MediaServiceLocation" ma:index="22" nillable="true" ma:displayName="Location" ma:indexed="true" ma:internalName="MediaServiceLocation" ma:readOnly="true">
      <xsd:simpleType>
        <xsd:restriction base="dms:Text"/>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a9b75ac-ad73-499b-b690-d71d2191b15b"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1c751ef8-5d10-427c-b2ef-1139467e09f1}" ma:internalName="TaxCatchAll" ma:showField="CatchAllData" ma:web="ea9b75ac-ad73-499b-b690-d71d2191b15b">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ea9b75ac-ad73-499b-b690-d71d2191b15b" xsi:nil="true"/>
    <lcf76f155ced4ddcb4097134ff3c332f xmlns="7b167fbb-deca-4310-add5-b19ddccd020c">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2F5396A-94BB-4698-9B71-6EBAAED83B5B}">
  <ds:schemaRefs>
    <ds:schemaRef ds:uri="7b167fbb-deca-4310-add5-b19ddccd020c"/>
    <ds:schemaRef ds:uri="ea9b75ac-ad73-499b-b690-d71d2191b15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54F84A22-13AA-4616-9AD6-01A0C594FBE9}">
  <ds:schemaRefs>
    <ds:schemaRef ds:uri="7b167fbb-deca-4310-add5-b19ddccd020c"/>
    <ds:schemaRef ds:uri="ea9b75ac-ad73-499b-b690-d71d2191b15b"/>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87FF7BB8-391E-430D-B4EE-F32E086F3B2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6</TotalTime>
  <Words>1696</Words>
  <Application>Microsoft Office PowerPoint</Application>
  <PresentationFormat>Widescreen</PresentationFormat>
  <Paragraphs>190</Paragraphs>
  <Slides>24</Slides>
  <Notes>24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Arial</vt:lpstr>
      <vt:lpstr>Calibri</vt:lpstr>
      <vt:lpstr>Roboto</vt:lpstr>
      <vt:lpstr>Trebuchet MS</vt:lpstr>
      <vt:lpstr>Wingdings 3</vt:lpstr>
      <vt:lpstr>Facet</vt:lpstr>
      <vt:lpstr>Key Stage 2 SATs</vt:lpstr>
      <vt:lpstr>What are end of key stage two assessments? </vt:lpstr>
      <vt:lpstr>When will SATs be held at Hawley?</vt:lpstr>
      <vt:lpstr>Assessment and Reporting-Scaled Scores </vt:lpstr>
      <vt:lpstr>Scaled Scores</vt:lpstr>
      <vt:lpstr>Access Arrangements </vt:lpstr>
      <vt:lpstr>The Tests</vt:lpstr>
      <vt:lpstr>The Tests - Continued</vt:lpstr>
      <vt:lpstr>The Reading Paper</vt:lpstr>
      <vt:lpstr>Sample Questions - Reading</vt:lpstr>
      <vt:lpstr>Sample Questions - Reading</vt:lpstr>
      <vt:lpstr>The Spelling, Punctuation and Grammar Papers</vt:lpstr>
      <vt:lpstr>Sample Questions - SPaG</vt:lpstr>
      <vt:lpstr>Sample Questions - SPaG</vt:lpstr>
      <vt:lpstr>The Maths Papers</vt:lpstr>
      <vt:lpstr>Sample Questions - Arithmetic</vt:lpstr>
      <vt:lpstr>Sample Questions - Reasoning</vt:lpstr>
      <vt:lpstr>Year 6 Writing</vt:lpstr>
      <vt:lpstr>Assessing Year 6 Writing</vt:lpstr>
      <vt:lpstr>Assessing Year 6 Writing</vt:lpstr>
      <vt:lpstr>Assessing Year 6 Writing</vt:lpstr>
      <vt:lpstr>How can parents support their children?</vt:lpstr>
      <vt:lpstr>How can parents support their children?</vt:lpstr>
      <vt:lpstr>Absences: What happens if my child is absent during the testing period?</vt:lpstr>
    </vt:vector>
  </TitlesOfParts>
  <Company>Hawley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 Stage 2 SATs</dc:title>
  <dc:creator>Hannah Taylor</dc:creator>
  <cp:lastModifiedBy>Hayley Elliott</cp:lastModifiedBy>
  <cp:revision>4</cp:revision>
  <cp:lastPrinted>2024-10-17T15:46:18Z</cp:lastPrinted>
  <dcterms:created xsi:type="dcterms:W3CDTF">2022-03-04T17:08:26Z</dcterms:created>
  <dcterms:modified xsi:type="dcterms:W3CDTF">2026-10-13T18:44:05Z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0x010100F98F2C064C2BCC41AF10ACB2971D1BDE</vt:lpwstr>
  </property>
  <property fmtid="{D5CDD505-2E9C-101B-9397-08002B2CF9AE}" pid="3" name="Order">
    <vt:r8>572000</vt:r8>
  </property>
  <property fmtid="{D5CDD505-2E9C-101B-9397-08002B2CF9AE}" pid="4" name="MediaServiceImageTags">
    <vt:lpwstr/>
  </property>
</Properties>
</file>