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6" r:id="rId5"/>
    <p:sldId id="267" r:id="rId6"/>
    <p:sldId id="268" r:id="rId7"/>
    <p:sldId id="269" r:id="rId8"/>
    <p:sldId id="271" r:id="rId9"/>
    <p:sldId id="277" r:id="rId10"/>
    <p:sldId id="278" r:id="rId11"/>
    <p:sldId id="288" r:id="rId12"/>
    <p:sldId id="276" r:id="rId13"/>
    <p:sldId id="291" r:id="rId14"/>
    <p:sldId id="281" r:id="rId15"/>
    <p:sldId id="296" r:id="rId16"/>
    <p:sldId id="284" r:id="rId17"/>
    <p:sldId id="297" r:id="rId18"/>
    <p:sldId id="260" r:id="rId19"/>
    <p:sldId id="295" r:id="rId20"/>
    <p:sldId id="262" r:id="rId21"/>
    <p:sldId id="273" r:id="rId22"/>
    <p:sldId id="294" r:id="rId23"/>
    <p:sldId id="287" r:id="rId24"/>
    <p:sldId id="298" r:id="rId25"/>
    <p:sldId id="286" r:id="rId26"/>
    <p:sldId id="289" r:id="rId27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663534-A14D-4FE1-F0EE-EC9B2A3314BA}" v="17" dt="2026-09-13T10:39:26.066"/>
  </p1510:revLst>
</p1510:revInfo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655AAAF-A11E-49D7-A914-09FF839D0689}" type="datetime1">
              <a:rPr lang="en-GB" smtClean="0"/>
              <a:t>16/09/2026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1D13D6A-DFDD-4B27-9F53-83C0CD933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85A00E7-9B8B-47DE-8213-799300C6C932}" type="datetime1">
              <a:rPr lang="en-GB" noProof="0" smtClean="0"/>
              <a:t>16/09/2026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A1D7B6F-E65C-42E7-86A5-0A01C6C9522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A1D7B6F-E65C-42E7-86A5-0A01C6C9522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398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C827D1-56B1-4B6D-878A-0DB92D6C7B8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011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rtlCol="0"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 rtlCol="0"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GB" noProof="0"/>
              <a:t>MONTH</a:t>
            </a:r>
            <a:br>
              <a:rPr lang="en-GB" noProof="0"/>
            </a:br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rtlCol="0"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chart</a:t>
            </a:r>
            <a:endParaRPr lang="en-GB" noProof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table</a:t>
            </a:r>
            <a:endParaRPr lang="en-GB" noProof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en-GB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rtlCol="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media</a:t>
            </a:r>
            <a:endParaRPr lang="en-GB" noProof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r>
              <a:rPr lang="en-GB" noProof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 rtlCol="0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rtlCol="0"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fld id="{98C0CDE5-970C-4CC4-BF43-0DA127E73E8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en-GB" dirty="0">
                <a:latin typeface="Twinkl Cursive Looped" panose="02000000000000000000" pitchFamily="2" charset="0"/>
              </a:rPr>
              <a:t>Parent Information Session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>
                <a:latin typeface="Twinkl Cursive Looped" panose="02000000000000000000" pitchFamily="2" charset="0"/>
              </a:rPr>
              <a:t>Years 5 and 6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en-GB" dirty="0">
                <a:latin typeface="Twinkl Cursive Looped" panose="02000000000000000000" pitchFamily="2" charset="0"/>
              </a:rPr>
              <a:t>2026-2027</a:t>
            </a:r>
          </a:p>
        </p:txBody>
      </p:sp>
      <p:pic>
        <p:nvPicPr>
          <p:cNvPr id="8" name="Picture Placeholder 7" descr="A yellow circle with a pencil in it&#10;&#10;AI-generated content may be incorrect.">
            <a:extLst>
              <a:ext uri="{FF2B5EF4-FFF2-40B4-BE49-F238E27FC236}">
                <a16:creationId xmlns:a16="http://schemas.microsoft.com/office/drawing/2014/main" id="{93FBC683-D32D-1821-BC00-F7FB4341901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/>
          <a:srcRect t="-6054" b="-11788"/>
          <a:stretch>
            <a:fillRect/>
          </a:stretch>
        </p:blipFill>
        <p:spPr>
          <a:xfrm>
            <a:off x="402861" y="1360714"/>
            <a:ext cx="4365081" cy="5137432"/>
          </a:xfr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FAB744C-14BE-597F-AA8C-64BFF7583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2</a:t>
            </a:fld>
            <a:endParaRPr lang="en-GB" noProof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3132D1-18A9-E757-7BA1-A3F9483D7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0087"/>
            <a:ext cx="5704114" cy="5597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7A2BA7-47A8-FC1D-E8EA-71CCF0626212}"/>
              </a:ext>
            </a:extLst>
          </p:cNvPr>
          <p:cNvSpPr txBox="1"/>
          <p:nvPr/>
        </p:nvSpPr>
        <p:spPr>
          <a:xfrm>
            <a:off x="6096000" y="1351508"/>
            <a:ext cx="530134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Twinkl Cursive Looped" panose="02000000000000000000" pitchFamily="2" charset="0"/>
              </a:rPr>
              <a:t>Panther Class</a:t>
            </a:r>
          </a:p>
          <a:p>
            <a:pPr algn="ctr"/>
            <a:endParaRPr lang="en-GB" sz="4400" dirty="0">
              <a:latin typeface="Twinkl Cursive Looped" panose="02000000000000000000" pitchFamily="2" charset="0"/>
            </a:endParaRPr>
          </a:p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Miss Elliott</a:t>
            </a:r>
          </a:p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Mrs Edwards</a:t>
            </a:r>
          </a:p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Mrs Williams</a:t>
            </a:r>
          </a:p>
        </p:txBody>
      </p:sp>
    </p:spTree>
    <p:extLst>
      <p:ext uri="{BB962C8B-B14F-4D97-AF65-F5344CB8AC3E}">
        <p14:creationId xmlns:p14="http://schemas.microsoft.com/office/powerpoint/2010/main" val="3768376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9AD8A-E5CE-934D-A495-E0B939216E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E94B49-337C-4EE0-E044-7D7F96BEA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3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A0FFAF-46A1-790C-C7EC-60CF26C35801}"/>
              </a:ext>
            </a:extLst>
          </p:cNvPr>
          <p:cNvSpPr txBox="1"/>
          <p:nvPr/>
        </p:nvSpPr>
        <p:spPr>
          <a:xfrm>
            <a:off x="5862401" y="1460365"/>
            <a:ext cx="530134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Twinkl Cursive Looped" panose="02000000000000000000" pitchFamily="2" charset="0"/>
              </a:rPr>
              <a:t>Puma Class</a:t>
            </a:r>
          </a:p>
          <a:p>
            <a:pPr algn="ctr"/>
            <a:endParaRPr lang="en-GB" sz="4400" dirty="0">
              <a:latin typeface="Twinkl Cursive Looped" panose="02000000000000000000" pitchFamily="2" charset="0"/>
            </a:endParaRPr>
          </a:p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Mrs Spilsbury</a:t>
            </a:r>
          </a:p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Mrs Shelley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D74D86-C88E-3BC1-2B05-DC50ACDB5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73" y="451245"/>
            <a:ext cx="5508171" cy="5555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2920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D57F7C-AC68-D4A0-DBA0-04FFF403B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A8B2EC-AFD4-508E-A072-F75E8644D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4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433531-61AB-ADF6-4721-98C21769B747}"/>
              </a:ext>
            </a:extLst>
          </p:cNvPr>
          <p:cNvSpPr txBox="1"/>
          <p:nvPr/>
        </p:nvSpPr>
        <p:spPr>
          <a:xfrm>
            <a:off x="5693228" y="1862040"/>
            <a:ext cx="59653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Twinkl Cursive Looped" panose="02000000000000000000" pitchFamily="2" charset="0"/>
              </a:rPr>
              <a:t>Jaguar Class</a:t>
            </a:r>
          </a:p>
          <a:p>
            <a:pPr algn="ctr"/>
            <a:endParaRPr lang="en-GB" sz="4400" dirty="0">
              <a:latin typeface="Twinkl Cursive Looped" panose="02000000000000000000" pitchFamily="2" charset="0"/>
            </a:endParaRPr>
          </a:p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Mrs Kelly &amp; Mrs Byfield </a:t>
            </a:r>
          </a:p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Mrs Reaney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81F740-3FD5-7D3B-2751-B37E0E9D3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48156"/>
            <a:ext cx="5013101" cy="5597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0423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0A2397-85AF-9DBA-2B41-0FC9D1FEF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5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AEE5E9C-F208-ABAB-2454-DDBD243BE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126518" y="171352"/>
            <a:ext cx="4391191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Hawley Values</a:t>
            </a:r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98C789A8-BC97-FCD6-B780-B5D0D7333A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3" t="18274" r="61143" b="2896"/>
          <a:stretch/>
        </p:blipFill>
        <p:spPr>
          <a:xfrm>
            <a:off x="2498274" y="1575849"/>
            <a:ext cx="3278204" cy="4097096"/>
          </a:xfrm>
          <a:prstGeom prst="rect">
            <a:avLst/>
          </a:prstGeom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C9019771-E0C3-1E3B-915C-4E6B84A312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30" b="98268" l="2758" r="96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982" y="91855"/>
            <a:ext cx="2967988" cy="29679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D2BBBA9-DD6F-E119-849F-5EC3CFFF8428}"/>
              </a:ext>
            </a:extLst>
          </p:cNvPr>
          <p:cNvSpPr txBox="1"/>
          <p:nvPr/>
        </p:nvSpPr>
        <p:spPr>
          <a:xfrm>
            <a:off x="224055" y="5711720"/>
            <a:ext cx="534793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>
                <a:solidFill>
                  <a:srgbClr val="0070C0"/>
                </a:solidFill>
                <a:latin typeface="Bradley Hand ITC" panose="03070402050302030203" pitchFamily="66" charset="0"/>
              </a:rPr>
              <a:t>Respect, Resilience, Creativity</a:t>
            </a:r>
          </a:p>
          <a:p>
            <a:pPr algn="ctr"/>
            <a:r>
              <a:rPr lang="en-GB" sz="3200" b="1">
                <a:solidFill>
                  <a:srgbClr val="0070C0"/>
                </a:solidFill>
                <a:latin typeface="Bradley Hand ITC" panose="03070402050302030203" pitchFamily="66" charset="0"/>
              </a:rPr>
              <a:t>Learning for Life</a:t>
            </a:r>
          </a:p>
        </p:txBody>
      </p:sp>
      <p:sp>
        <p:nvSpPr>
          <p:cNvPr id="10" name="Freeform 31">
            <a:extLst>
              <a:ext uri="{FF2B5EF4-FFF2-40B4-BE49-F238E27FC236}">
                <a16:creationId xmlns:a16="http://schemas.microsoft.com/office/drawing/2014/main" id="{A5FA3606-F2CF-B6C5-1E4A-29A45D18253D}"/>
              </a:ext>
            </a:extLst>
          </p:cNvPr>
          <p:cNvSpPr/>
          <p:nvPr/>
        </p:nvSpPr>
        <p:spPr>
          <a:xfrm>
            <a:off x="7155751" y="49391"/>
            <a:ext cx="4812194" cy="6808609"/>
          </a:xfrm>
          <a:custGeom>
            <a:avLst/>
            <a:gdLst/>
            <a:ahLst/>
            <a:cxnLst/>
            <a:rect l="l" t="t" r="r" b="b"/>
            <a:pathLst>
              <a:path w="7253531" h="10287000">
                <a:moveTo>
                  <a:pt x="0" y="0"/>
                </a:moveTo>
                <a:lnTo>
                  <a:pt x="7253531" y="0"/>
                </a:lnTo>
                <a:lnTo>
                  <a:pt x="725353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421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C032253-B261-FDFD-A8F7-DD6FBE01C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6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25808DD-DA79-8EF7-5172-02F091065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Curriculum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3594145-891A-BB44-CD9B-51EC050FD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9326" y="1942690"/>
            <a:ext cx="8590417" cy="4120199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Autumn 1 – Coastal Adventures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Autumn 2 – Sensational Shang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Spring 1 &amp; 2 – We Rule! (Anglo Saxons and Vikings)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Summer 1 &amp; 2- Ever Evolving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5266E2-56A9-DEDF-1067-C0D6DC6A5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2674" y="284389"/>
            <a:ext cx="2573326" cy="1917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EB0D00-9F75-C690-B432-0353141F4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55" y="2201964"/>
            <a:ext cx="2358905" cy="1419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D07C45-0527-FB62-528F-30501B99A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5355" y="4844143"/>
            <a:ext cx="2803965" cy="1822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5409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38CCD0-9452-E1B6-0CD9-C9C2A76E4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7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AC9F82D-F99B-66CA-48DE-8B35FC35E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Maths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4038B38-F153-2F05-98C1-7AC22E0B9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8486" y="2084117"/>
            <a:ext cx="10047513" cy="4226832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Fibonacci – Mrs Kelly/Mrs Byfield and Mrs Shelley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Pythagoras – Mrs Spilsbury and Mrs Reaney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Nightingale – Miss Elliott, Mrs Edwards and Mrs Williams</a:t>
            </a:r>
          </a:p>
        </p:txBody>
      </p:sp>
    </p:spTree>
    <p:extLst>
      <p:ext uri="{BB962C8B-B14F-4D97-AF65-F5344CB8AC3E}">
        <p14:creationId xmlns:p14="http://schemas.microsoft.com/office/powerpoint/2010/main" val="2378959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6C92F7F-DE70-2E3A-8119-C4EC6FBDB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8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3B1F47B-4992-8B5F-0C5E-D8D0AAFB1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Trips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60FEAEB-100A-F360-FABF-66F9B353B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714" y="1825625"/>
            <a:ext cx="9683286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>
                <a:latin typeface="Twinkl Cursive Looped" panose="02000000000000000000" pitchFamily="2" charset="0"/>
              </a:rPr>
              <a:t>Year 5/6 – Lepe Beach– </a:t>
            </a:r>
            <a:r>
              <a:rPr lang="en-GB" dirty="0">
                <a:latin typeface="Twinkl Cursive Looped" panose="02000000000000000000" pitchFamily="2" charset="0"/>
              </a:rPr>
              <a:t>28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September 2026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b="1" dirty="0">
                <a:latin typeface="Twinkl Cursive Looped" panose="02000000000000000000" pitchFamily="2" charset="0"/>
              </a:rPr>
              <a:t>Year 5 – Runways End – </a:t>
            </a:r>
            <a:r>
              <a:rPr lang="en-GB" dirty="0">
                <a:latin typeface="Twinkl Cursive Looped" panose="02000000000000000000" pitchFamily="2" charset="0"/>
              </a:rPr>
              <a:t>4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November – 6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November 2026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b="1" dirty="0">
                <a:latin typeface="Twinkl Cursive Looped" panose="02000000000000000000" pitchFamily="2" charset="0"/>
              </a:rPr>
              <a:t>KS2 – PANTO – </a:t>
            </a:r>
            <a:r>
              <a:rPr lang="en-GB" dirty="0">
                <a:latin typeface="Twinkl Cursive Looped" panose="02000000000000000000" pitchFamily="2" charset="0"/>
              </a:rPr>
              <a:t>15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December 2026</a:t>
            </a:r>
          </a:p>
          <a:p>
            <a:pPr marL="0" indent="0">
              <a:buNone/>
            </a:pPr>
            <a:endParaRPr lang="en-GB" b="1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b="1" dirty="0">
                <a:latin typeface="Twinkl Cursive Looped" panose="02000000000000000000" pitchFamily="2" charset="0"/>
              </a:rPr>
              <a:t>Year 5/6 Anglo Saxon &amp; Viking Workshop – </a:t>
            </a:r>
            <a:r>
              <a:rPr lang="en-GB" dirty="0">
                <a:latin typeface="Twinkl Cursive Looped" panose="02000000000000000000" pitchFamily="2" charset="0"/>
              </a:rPr>
              <a:t>12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February 2027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b="1" dirty="0">
                <a:latin typeface="Twinkl Cursive Looped" panose="02000000000000000000" pitchFamily="2" charset="0"/>
              </a:rPr>
              <a:t>Y6 – Activity Week </a:t>
            </a:r>
            <a:r>
              <a:rPr lang="en-GB" dirty="0">
                <a:latin typeface="Twinkl Cursive Looped" panose="02000000000000000000" pitchFamily="2" charset="0"/>
              </a:rPr>
              <a:t>– 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July – 9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July 2027</a:t>
            </a:r>
            <a:endParaRPr lang="en-GB" dirty="0">
              <a:latin typeface="Twinkl Cursive Looped" panose="02000000000000000000" pitchFamily="2" charset="0"/>
              <a:cs typeface="Calibri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076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0A72BE0-81ED-DAA3-E1AB-7B52165D8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9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5F20AD8-EA20-3508-91BD-CF1060D53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Homework</a:t>
            </a:r>
          </a:p>
        </p:txBody>
      </p:sp>
      <p:pic>
        <p:nvPicPr>
          <p:cNvPr id="1026" name="Picture 2" descr="Art Spelling Vector Images (over 18,000)">
            <a:extLst>
              <a:ext uri="{FF2B5EF4-FFF2-40B4-BE49-F238E27FC236}">
                <a16:creationId xmlns:a16="http://schemas.microsoft.com/office/drawing/2014/main" id="{364F49D1-26C7-5D39-47AA-68FA20312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66" y="1953576"/>
            <a:ext cx="3439195" cy="184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ok Clipart-boy sits with legs crossed and read his book">
            <a:extLst>
              <a:ext uri="{FF2B5EF4-FFF2-40B4-BE49-F238E27FC236}">
                <a16:creationId xmlns:a16="http://schemas.microsoft.com/office/drawing/2014/main" id="{D6406648-003B-19C8-A7F5-B3D0D6AA6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797" y="2177212"/>
            <a:ext cx="3058143" cy="308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amilies - Times Tables Rock Stars">
            <a:extLst>
              <a:ext uri="{FF2B5EF4-FFF2-40B4-BE49-F238E27FC236}">
                <a16:creationId xmlns:a16="http://schemas.microsoft.com/office/drawing/2014/main" id="{A271BA28-285C-9F12-959A-9CB12916C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940" y="319536"/>
            <a:ext cx="4526135" cy="25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2DB133-2D7F-C881-7989-E68F487DBE04}"/>
              </a:ext>
            </a:extLst>
          </p:cNvPr>
          <p:cNvSpPr txBox="1"/>
          <p:nvPr/>
        </p:nvSpPr>
        <p:spPr>
          <a:xfrm>
            <a:off x="4361007" y="1986628"/>
            <a:ext cx="3315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5 reads a week minimum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EB2A48-B475-4A5E-A5C9-A8C2AD54D9AD}"/>
              </a:ext>
            </a:extLst>
          </p:cNvPr>
          <p:cNvSpPr txBox="1"/>
          <p:nvPr/>
        </p:nvSpPr>
        <p:spPr>
          <a:xfrm>
            <a:off x="8729997" y="2841566"/>
            <a:ext cx="3359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 Cursive Looped" panose="02000000000000000000" pitchFamily="2" charset="0"/>
              </a:rPr>
              <a:t>20 minutes per week (5 mins a day for 4 days etc)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661678-7817-C037-4162-D7FF4D1390F7}"/>
              </a:ext>
            </a:extLst>
          </p:cNvPr>
          <p:cNvSpPr txBox="1"/>
          <p:nvPr/>
        </p:nvSpPr>
        <p:spPr>
          <a:xfrm>
            <a:off x="583063" y="3770739"/>
            <a:ext cx="3299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Practise spelling at home</a:t>
            </a:r>
          </a:p>
        </p:txBody>
      </p:sp>
      <p:pic>
        <p:nvPicPr>
          <p:cNvPr id="5122" name="Picture 2" descr="Year 6 SATS Stretch Study &amp; Question Book Bundle (for the 2026 tests)">
            <a:extLst>
              <a:ext uri="{FF2B5EF4-FFF2-40B4-BE49-F238E27FC236}">
                <a16:creationId xmlns:a16="http://schemas.microsoft.com/office/drawing/2014/main" id="{840D7F7C-BC00-95DE-1C0F-4C236D67C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25" y="4668149"/>
            <a:ext cx="1558834" cy="22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3B235B-ABA4-70A8-69B1-64D7B47663B8}"/>
              </a:ext>
            </a:extLst>
          </p:cNvPr>
          <p:cNvSpPr txBox="1"/>
          <p:nvPr/>
        </p:nvSpPr>
        <p:spPr>
          <a:xfrm>
            <a:off x="2490199" y="5321789"/>
            <a:ext cx="600200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Twinkl Cursive Looped" panose="02000000000000000000" pitchFamily="2" charset="0"/>
              </a:rPr>
              <a:t>Year 6s will be given SATS Question Books for their homework over Christmas and in the lead up to SATS.</a:t>
            </a:r>
          </a:p>
          <a:p>
            <a:endParaRPr lang="en-GB" sz="1800" dirty="0">
              <a:latin typeface="Twinkl Cursive Looped" panose="02000000000000000000" pitchFamily="2" charset="0"/>
            </a:endParaRPr>
          </a:p>
          <a:p>
            <a:r>
              <a:rPr lang="en-GB" sz="1800" dirty="0">
                <a:latin typeface="Twinkl Cursive Looped" panose="02000000000000000000" pitchFamily="2" charset="0"/>
              </a:rPr>
              <a:t>SATS Revision books are available to purchase from Mrs Lody later in the year.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877E755-6534-953B-976F-9BD23A74B5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5448" y="4087688"/>
            <a:ext cx="2409825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90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953A157-6970-3A9D-E86A-8174A9FA8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10</a:t>
            </a:fld>
            <a:endParaRPr lang="en-GB" noProof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944B53-A4B7-1165-81AA-7226D836B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213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A4FE4-C1DF-4106-AF17-4376D6997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176FD86-C989-4B9D-DB5C-D7C9A6EC1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11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6944AE5-DA98-20DE-9A99-AC526DCF9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Spellings</a:t>
            </a:r>
          </a:p>
        </p:txBody>
      </p:sp>
      <p:pic>
        <p:nvPicPr>
          <p:cNvPr id="5" name="Picture 4" descr="A cartoon of a knight in armor&#10;&#10;AI-generated content may be incorrect.">
            <a:extLst>
              <a:ext uri="{FF2B5EF4-FFF2-40B4-BE49-F238E27FC236}">
                <a16:creationId xmlns:a16="http://schemas.microsoft.com/office/drawing/2014/main" id="{C3A13138-BA29-E5AE-D8E8-402735671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272" y="1942690"/>
            <a:ext cx="2436127" cy="2436127"/>
          </a:xfrm>
          <a:prstGeom prst="rect">
            <a:avLst/>
          </a:prstGeom>
        </p:spPr>
      </p:pic>
      <p:pic>
        <p:nvPicPr>
          <p:cNvPr id="8" name="Picture 7" descr="A cartoon of a wizard&#10;&#10;AI-generated content may be incorrect.">
            <a:extLst>
              <a:ext uri="{FF2B5EF4-FFF2-40B4-BE49-F238E27FC236}">
                <a16:creationId xmlns:a16="http://schemas.microsoft.com/office/drawing/2014/main" id="{FCFC69DF-3E44-65F3-AEF2-B87F85CCA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058" y="4102081"/>
            <a:ext cx="2507772" cy="2507772"/>
          </a:xfrm>
          <a:prstGeom prst="rect">
            <a:avLst/>
          </a:prstGeom>
        </p:spPr>
      </p:pic>
      <p:pic>
        <p:nvPicPr>
          <p:cNvPr id="10" name="Picture 9" descr="A cartoon of a wizard&#10;&#10;AI-generated content may be incorrect.">
            <a:extLst>
              <a:ext uri="{FF2B5EF4-FFF2-40B4-BE49-F238E27FC236}">
                <a16:creationId xmlns:a16="http://schemas.microsoft.com/office/drawing/2014/main" id="{F9A9E86C-E82E-DA6A-F548-C116785E0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4542" y="1676399"/>
            <a:ext cx="2333405" cy="23334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621C4E-0068-A4AF-0CD1-0BCF189A44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1193" y="329927"/>
            <a:ext cx="5707266" cy="345830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F579E73-A933-6F0E-0DC8-80F70F4D0CF5}"/>
              </a:ext>
            </a:extLst>
          </p:cNvPr>
          <p:cNvSpPr txBox="1"/>
          <p:nvPr/>
        </p:nvSpPr>
        <p:spPr>
          <a:xfrm>
            <a:off x="5589814" y="4002625"/>
            <a:ext cx="58950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Alongside in-school practice, the children are expected to practise their spellings at home at least 3 times a week. ​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They are required to learn and remember their spellings to confidently use in their writing.</a:t>
            </a:r>
          </a:p>
        </p:txBody>
      </p:sp>
    </p:spTree>
    <p:extLst>
      <p:ext uri="{BB962C8B-B14F-4D97-AF65-F5344CB8AC3E}">
        <p14:creationId xmlns:p14="http://schemas.microsoft.com/office/powerpoint/2010/main" val="566199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106A2-4CDC-AD47-94EC-8A651A0BB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E3739-52E8-62C0-B6EA-7EFB8A189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-991506" y="607213"/>
            <a:ext cx="4391191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r>
              <a:rPr lang="en-GB" sz="4400" dirty="0">
                <a:latin typeface="Twinkl Cursive Looped Light" panose="02000000000000000000" pitchFamily="2" charset="0"/>
              </a:rPr>
              <a:t>Seesaw</a:t>
            </a: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r>
              <a:rPr lang="en-GB" dirty="0">
                <a:latin typeface="Twinkl Cursive Looped Light" panose="02000000000000000000" pitchFamily="2" charset="0"/>
              </a:rPr>
              <a:t>Seesaw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AE743-1C3E-E7C5-5B86-2CF585DC66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Twinkl Cursive Looped Light" panose="02000000000000000000" pitchFamily="2" charset="0"/>
              </a:rPr>
              <a:t>Seesaw is a journal of your child’s learning.</a:t>
            </a:r>
          </a:p>
          <a:p>
            <a:r>
              <a:rPr lang="en-GB" sz="3200" dirty="0">
                <a:latin typeface="Twinkl Cursive Looped Light" panose="02000000000000000000" pitchFamily="2" charset="0"/>
              </a:rPr>
              <a:t>Seesaw is a learning tool used to support our learning in KS2 (including photos, pieces of work, voice recordings etc.)</a:t>
            </a:r>
          </a:p>
          <a:p>
            <a:r>
              <a:rPr lang="en-GB" sz="3200" dirty="0">
                <a:latin typeface="Twinkl Cursive Looped Light" panose="02000000000000000000" pitchFamily="2" charset="0"/>
              </a:rPr>
              <a:t>Communication via Seesaw should be non-urgent as this is not checked regularly throughout the school day. Any urgent messages should be communicated with Mrs Lody.</a:t>
            </a:r>
          </a:p>
          <a:p>
            <a:endParaRPr lang="en-GB" dirty="0">
              <a:latin typeface="Twinkl Cursive Looped Light" panose="02000000000000000000" pitchFamily="2" charset="0"/>
            </a:endParaRPr>
          </a:p>
        </p:txBody>
      </p:sp>
      <p:pic>
        <p:nvPicPr>
          <p:cNvPr id="4" name="Picture 3" descr="Seesaw » Arlington ISD">
            <a:extLst>
              <a:ext uri="{FF2B5EF4-FFF2-40B4-BE49-F238E27FC236}">
                <a16:creationId xmlns:a16="http://schemas.microsoft.com/office/drawing/2014/main" id="{75D2B377-0989-4A3E-8116-F65A672332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3714" y="158966"/>
            <a:ext cx="1917256" cy="191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99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3AE1C46-9EC7-6460-1F6D-6328645C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13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282C040-95F2-D2F4-0254-FF216806A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Handwriting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CA5A6F7-6309-2774-B41F-9FCA83F67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7029" y="1942690"/>
            <a:ext cx="9815058" cy="3976461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Regular handwriting sessions take place in class. Children are expected to use joined handwriting.</a:t>
            </a:r>
            <a:endParaRPr lang="en-GB" dirty="0">
              <a:latin typeface="Twinkl Cursive Looped" panose="02000000000000000000" pitchFamily="2" charset="0"/>
              <a:cs typeface="Calibri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No pen licences – children will be given the option to write with a pen if they are writing neatly. We encourage them to choose depending on the task and purpose. </a:t>
            </a:r>
          </a:p>
          <a:p>
            <a:r>
              <a:rPr lang="en-GB" dirty="0">
                <a:latin typeface="Twinkl Cursive Looped" panose="02000000000000000000" pitchFamily="2" charset="0"/>
                <a:cs typeface="Calibri"/>
              </a:rPr>
              <a:t>SATs/End of Key Stage 2 Assessment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23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FF03E-2F1C-5C41-414D-CCB001E4C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F142D2-39C3-26F7-BB5D-6E23FE30F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14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EFB0596-AF9E-F1BD-3F33-C194D5609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/>
              </a:rPr>
              <a:t>FRENCH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7AD239-0CEE-05F0-DDC1-5262EDC84D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64"/>
          <a:stretch>
            <a:fillRect/>
          </a:stretch>
        </p:blipFill>
        <p:spPr>
          <a:xfrm>
            <a:off x="218757" y="1856105"/>
            <a:ext cx="1215654" cy="15811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B888EF-445A-076F-DFED-08F0E578501D}"/>
              </a:ext>
            </a:extLst>
          </p:cNvPr>
          <p:cNvSpPr txBox="1"/>
          <p:nvPr/>
        </p:nvSpPr>
        <p:spPr>
          <a:xfrm>
            <a:off x="2030770" y="2381019"/>
            <a:ext cx="4064615" cy="120032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bg1"/>
                </a:solidFill>
              </a:rPr>
              <a:t>Rhinos        : Monday </a:t>
            </a:r>
          </a:p>
          <a:p>
            <a:r>
              <a:rPr lang="en-GB" sz="2400" dirty="0">
                <a:solidFill>
                  <a:schemeClr val="bg1"/>
                </a:solidFill>
              </a:rPr>
              <a:t>Elephants : Tuesday</a:t>
            </a:r>
          </a:p>
          <a:p>
            <a:r>
              <a:rPr lang="en-GB" sz="2400" dirty="0">
                <a:solidFill>
                  <a:schemeClr val="bg1"/>
                </a:solidFill>
              </a:rPr>
              <a:t>Gorillas      : Wednesday 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5DB95C68-0685-283E-6657-29DBDA9FA6A7}"/>
              </a:ext>
            </a:extLst>
          </p:cNvPr>
          <p:cNvSpPr txBox="1"/>
          <p:nvPr/>
        </p:nvSpPr>
        <p:spPr>
          <a:xfrm>
            <a:off x="2030770" y="2828543"/>
            <a:ext cx="4427472" cy="151220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800" dirty="0">
                <a:solidFill>
                  <a:srgbClr val="000000"/>
                </a:solidFill>
                <a:latin typeface="Arial"/>
                <a:cs typeface="Arial"/>
              </a:rPr>
              <a:t>Puma class     : Monday</a:t>
            </a:r>
            <a:endParaRPr lang="en-US">
              <a:solidFill>
                <a:srgbClr val="000000"/>
              </a:solidFill>
              <a:latin typeface="Franklin Gothic Book"/>
              <a:cs typeface="Arial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800" dirty="0">
                <a:solidFill>
                  <a:srgbClr val="000000"/>
                </a:solidFill>
                <a:latin typeface="Arial"/>
                <a:cs typeface="Arial"/>
              </a:rPr>
              <a:t>Jaguar class   : Monday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800" dirty="0">
                <a:solidFill>
                  <a:srgbClr val="000000"/>
                </a:solidFill>
                <a:latin typeface="Arial"/>
                <a:cs typeface="Arial"/>
              </a:rPr>
              <a:t>Panther class : Tuesday</a:t>
            </a:r>
          </a:p>
        </p:txBody>
      </p:sp>
      <p:sp>
        <p:nvSpPr>
          <p:cNvPr id="13" name="TextBox 18">
            <a:extLst>
              <a:ext uri="{FF2B5EF4-FFF2-40B4-BE49-F238E27FC236}">
                <a16:creationId xmlns:a16="http://schemas.microsoft.com/office/drawing/2014/main" id="{E648D014-1007-F07F-3C56-5AF4F4BDFF7B}"/>
              </a:ext>
            </a:extLst>
          </p:cNvPr>
          <p:cNvSpPr txBox="1"/>
          <p:nvPr/>
        </p:nvSpPr>
        <p:spPr>
          <a:xfrm>
            <a:off x="-194486" y="3576659"/>
            <a:ext cx="2226585" cy="4755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074"/>
              </a:lnSpc>
            </a:pPr>
            <a:r>
              <a:rPr lang="en-US" sz="2400" dirty="0">
                <a:solidFill>
                  <a:schemeClr val="tx1">
                    <a:lumMod val="49000"/>
                  </a:schemeClr>
                </a:solidFill>
                <a:latin typeface="Gochi Hand"/>
              </a:rPr>
              <a:t>Mme Wos</a:t>
            </a:r>
          </a:p>
        </p:txBody>
      </p:sp>
      <p:pic>
        <p:nvPicPr>
          <p:cNvPr id="17" name="Content Placeholder 16">
            <a:extLst>
              <a:ext uri="{FF2B5EF4-FFF2-40B4-BE49-F238E27FC236}">
                <a16:creationId xmlns:a16="http://schemas.microsoft.com/office/drawing/2014/main" id="{02DBBE29-6562-5BA2-8E19-2F866848D9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r="-225" b="-543"/>
          <a:stretch>
            <a:fillRect/>
          </a:stretch>
        </p:blipFill>
        <p:spPr>
          <a:xfrm>
            <a:off x="6632273" y="2675877"/>
            <a:ext cx="4729028" cy="201729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112CB47-E432-EF6B-A76F-25926D32CB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8105" t="79592" r="57895" b="-80612"/>
          <a:stretch>
            <a:fillRect/>
          </a:stretch>
        </p:blipFill>
        <p:spPr>
          <a:xfrm>
            <a:off x="3224212" y="2238375"/>
            <a:ext cx="5755683" cy="2405561"/>
          </a:xfrm>
          <a:prstGeom prst="rect">
            <a:avLst/>
          </a:prstGeom>
        </p:spPr>
      </p:pic>
      <p:sp>
        <p:nvSpPr>
          <p:cNvPr id="20" name="Content Placeholder 4">
            <a:extLst>
              <a:ext uri="{FF2B5EF4-FFF2-40B4-BE49-F238E27FC236}">
                <a16:creationId xmlns:a16="http://schemas.microsoft.com/office/drawing/2014/main" id="{4DDA414D-11CD-F4C5-5F30-9B6CDF44C6CA}"/>
              </a:ext>
            </a:extLst>
          </p:cNvPr>
          <p:cNvSpPr txBox="1">
            <a:spLocks/>
          </p:cNvSpPr>
          <p:nvPr/>
        </p:nvSpPr>
        <p:spPr>
          <a:xfrm>
            <a:off x="6551612" y="890405"/>
            <a:ext cx="5252132" cy="29348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Arial"/>
                <a:cs typeface="Arial"/>
              </a:rPr>
              <a:t>Autumn 1 – All about the Weather and Season </a:t>
            </a:r>
          </a:p>
          <a:p>
            <a:endParaRPr lang="en-GB" sz="2000" dirty="0">
              <a:latin typeface="Arial"/>
              <a:cs typeface="Arial"/>
            </a:endParaRPr>
          </a:p>
          <a:p>
            <a:r>
              <a:rPr lang="en-GB" sz="2000" dirty="0">
                <a:latin typeface="Arial"/>
                <a:cs typeface="Arial"/>
              </a:rPr>
              <a:t>Autumn 2 – All about Clothes</a:t>
            </a:r>
          </a:p>
          <a:p>
            <a:endParaRPr lang="en-GB" sz="2000" dirty="0">
              <a:latin typeface="Arial"/>
              <a:cs typeface="Arial"/>
            </a:endParaRPr>
          </a:p>
          <a:p>
            <a:r>
              <a:rPr lang="en-GB" sz="2000" dirty="0">
                <a:latin typeface="Arial"/>
                <a:cs typeface="Arial"/>
              </a:rPr>
              <a:t>Spring 1 – All about Food</a:t>
            </a:r>
          </a:p>
          <a:p>
            <a:endParaRPr lang="en-GB" sz="2000" dirty="0">
              <a:latin typeface="Arial"/>
              <a:cs typeface="Arial"/>
            </a:endParaRPr>
          </a:p>
          <a:p>
            <a:r>
              <a:rPr lang="en-GB" sz="2000" dirty="0">
                <a:latin typeface="Arial"/>
                <a:cs typeface="Arial"/>
              </a:rPr>
              <a:t>Spring 2 – All about Directions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 dirty="0">
              <a:latin typeface="Arial"/>
              <a:cs typeface="Arial"/>
            </a:endParaRPr>
          </a:p>
          <a:p>
            <a:r>
              <a:rPr lang="en-GB" sz="2000" dirty="0">
                <a:latin typeface="Arial"/>
                <a:cs typeface="Arial"/>
              </a:rPr>
              <a:t>Summer 1 – All about Time</a:t>
            </a:r>
          </a:p>
          <a:p>
            <a:endParaRPr lang="en-GB" sz="2000" dirty="0">
              <a:latin typeface="Arial"/>
              <a:cs typeface="Arial"/>
            </a:endParaRPr>
          </a:p>
          <a:p>
            <a:r>
              <a:rPr lang="en-GB" sz="2000" dirty="0">
                <a:latin typeface="Arial"/>
                <a:cs typeface="Arial"/>
              </a:rPr>
              <a:t>Summer 2 - Putting it all together</a:t>
            </a:r>
            <a:endParaRPr lang="en-GB" sz="2000">
              <a:latin typeface="Arial"/>
              <a:cs typeface="Arial"/>
            </a:endParaRPr>
          </a:p>
        </p:txBody>
      </p:sp>
      <p:sp>
        <p:nvSpPr>
          <p:cNvPr id="21" name="TextBox 26">
            <a:extLst>
              <a:ext uri="{FF2B5EF4-FFF2-40B4-BE49-F238E27FC236}">
                <a16:creationId xmlns:a16="http://schemas.microsoft.com/office/drawing/2014/main" id="{2146C8BF-0D7C-2385-035B-E51645EE9FA7}"/>
              </a:ext>
            </a:extLst>
          </p:cNvPr>
          <p:cNvSpPr txBox="1"/>
          <p:nvPr/>
        </p:nvSpPr>
        <p:spPr>
          <a:xfrm>
            <a:off x="222489" y="5245661"/>
            <a:ext cx="9710011" cy="212365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rgbClr val="000000"/>
                </a:solidFill>
              </a:rPr>
              <a:t>How can you help?</a:t>
            </a:r>
          </a:p>
          <a:p>
            <a:endParaRPr lang="en-GB" sz="1000" dirty="0">
              <a:solidFill>
                <a:srgbClr val="000000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GB" dirty="0">
                <a:solidFill>
                  <a:srgbClr val="000000"/>
                </a:solidFill>
              </a:rPr>
              <a:t>Encourage your child to play the games posted on Seesaw (repetition is key to language learning)</a:t>
            </a:r>
          </a:p>
          <a:p>
            <a:pPr marL="457200" indent="-457200">
              <a:buFont typeface="Calibri"/>
              <a:buChar char="-"/>
            </a:pPr>
            <a:r>
              <a:rPr lang="en-GB" dirty="0">
                <a:solidFill>
                  <a:srgbClr val="000000"/>
                </a:solidFill>
              </a:rPr>
              <a:t>Links to songs and videos played in the classroom will be posted on Seesaw </a:t>
            </a:r>
          </a:p>
          <a:p>
            <a:pPr marL="457200" indent="-457200">
              <a:buFont typeface="Calibri"/>
              <a:buChar char="-"/>
            </a:pPr>
            <a:endParaRPr lang="en-GB" dirty="0">
              <a:solidFill>
                <a:srgbClr val="000000"/>
              </a:solidFill>
            </a:endParaRPr>
          </a:p>
          <a:p>
            <a:pPr marL="457200" indent="-457200">
              <a:buFont typeface="Calibri"/>
              <a:buChar char="-"/>
            </a:pPr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D7223D9-29DB-72C2-6833-16A473CCD2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7015" y="1148593"/>
            <a:ext cx="1206350" cy="11015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2837914-5DCE-13EC-8E7C-BE02C49DC9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3092" y="1357539"/>
            <a:ext cx="1680483" cy="116749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3A9CE73-855B-5247-4CBA-6C6BFD9688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23979" y="2415041"/>
            <a:ext cx="1383091" cy="118125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E708A53-D2E9-3B05-5968-B668F1C68E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21712" y="4048049"/>
            <a:ext cx="891722" cy="92694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FF4EA88-056B-91D2-C7B0-737F55D6E2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31236" y="4780719"/>
            <a:ext cx="1160387" cy="92513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247D45B-F8E2-328C-30C8-58FD5364E3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83477" y="4358292"/>
            <a:ext cx="1178380" cy="120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916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52D80-B0C2-43DC-1E7E-EB31FB57B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429979" y="1965577"/>
            <a:ext cx="4391191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 Light" panose="02000000000000000000" pitchFamily="2" charset="0"/>
              </a:rPr>
              <a:t>The School Day</a:t>
            </a: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endParaRPr lang="en-GB" dirty="0">
              <a:latin typeface="Twinkl Cursive Looped Light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421C4-D4DD-CB31-3D06-8E12DBBB1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1783" y="1186435"/>
            <a:ext cx="7854646" cy="512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08.15 – Gates open for KS2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08.30 – Register closes for KS2 and lessons begin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08.30-10.30 – Lessons 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10.30-10.45 – Break time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10.45-12:15 – Lessons 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12.15-13.00 – Lunch time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13.00 – Afternoon Registration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13.00-14.30 – Lessons 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14.30-14.45 – Assembly</a:t>
            </a:r>
          </a:p>
          <a:p>
            <a:pPr marL="0" indent="0">
              <a:buNone/>
            </a:pPr>
            <a:r>
              <a:rPr lang="en-GB" sz="2800" dirty="0">
                <a:latin typeface="Twinkl Cursive Looped Light" panose="02000000000000000000" pitchFamily="2" charset="0"/>
              </a:rPr>
              <a:t>15.00 – Home Time</a:t>
            </a:r>
          </a:p>
        </p:txBody>
      </p:sp>
      <p:pic>
        <p:nvPicPr>
          <p:cNvPr id="5" name="Picture 2" descr="Hawley Primary School - Clean King">
            <a:extLst>
              <a:ext uri="{FF2B5EF4-FFF2-40B4-BE49-F238E27FC236}">
                <a16:creationId xmlns:a16="http://schemas.microsoft.com/office/drawing/2014/main" id="{C1542F39-13EE-B283-6357-F8BD016CB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2" y="2540510"/>
            <a:ext cx="3216653" cy="241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5950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F5216-AA15-1F03-8C7E-E765B632A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DAA4B-F623-960A-AC09-3B19554A9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8311" y="2097768"/>
            <a:ext cx="10442575" cy="435133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winkl Cursive Looped Light" panose="02000000000000000000" pitchFamily="2" charset="0"/>
              </a:rPr>
              <a:t>Behaviour: we follow the golden rules. For every golden rule broken, the children will stay in for their age in minutes.</a:t>
            </a:r>
          </a:p>
          <a:p>
            <a:r>
              <a:rPr lang="en-GB" sz="2400" dirty="0">
                <a:latin typeface="Twinkl Cursive Looped Light" panose="02000000000000000000" pitchFamily="2" charset="0"/>
              </a:rPr>
              <a:t>Responsibility for their equipment: children must bring in their reading books and reading log every day.</a:t>
            </a:r>
          </a:p>
          <a:p>
            <a:r>
              <a:rPr lang="en-GB" sz="2400" dirty="0">
                <a:latin typeface="Twinkl Cursive Looped Light" panose="02000000000000000000" pitchFamily="2" charset="0"/>
              </a:rPr>
              <a:t>Tuck shop money is your child’s responsibility and must stay in their lockers until breaktime.</a:t>
            </a:r>
          </a:p>
          <a:p>
            <a:r>
              <a:rPr lang="en-GB" sz="2400" dirty="0">
                <a:latin typeface="Twinkl Cursive Looped Light" panose="02000000000000000000" pitchFamily="2" charset="0"/>
              </a:rPr>
              <a:t>Take initiative for home tasks – we expect the children to read, practise spellings and do TTR at home independently.</a:t>
            </a:r>
          </a:p>
          <a:p>
            <a:r>
              <a:rPr lang="en-GB" sz="2400" dirty="0">
                <a:latin typeface="Twinkl Cursive Looped Light" panose="02000000000000000000" pitchFamily="2" charset="0"/>
              </a:rPr>
              <a:t>Resilience: we know that the work will be harder and that mistakes will be made but we always try our best.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681543-2A88-B70A-CD1C-C14DBCE3D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6885" y="196093"/>
            <a:ext cx="1958087" cy="17058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31A9E25-7621-EC10-98F2-CB5851D9A237}"/>
              </a:ext>
            </a:extLst>
          </p:cNvPr>
          <p:cNvSpPr txBox="1">
            <a:spLocks/>
          </p:cNvSpPr>
          <p:nvPr/>
        </p:nvSpPr>
        <p:spPr>
          <a:xfrm rot="21180000">
            <a:off x="429979" y="1965577"/>
            <a:ext cx="439119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latin typeface="Twinkl Cursive Looped Light" panose="02000000000000000000" pitchFamily="2" charset="0"/>
              </a:rPr>
              <a:t>The School Day</a:t>
            </a:r>
            <a:br>
              <a:rPr lang="en-GB">
                <a:latin typeface="Twinkl Cursive Looped Light" panose="02000000000000000000" pitchFamily="2" charset="0"/>
              </a:rPr>
            </a:br>
            <a:br>
              <a:rPr lang="en-GB">
                <a:latin typeface="Twinkl Cursive Looped Light" panose="02000000000000000000" pitchFamily="2" charset="0"/>
              </a:rPr>
            </a:br>
            <a:br>
              <a:rPr lang="en-GB">
                <a:latin typeface="Twinkl Cursive Looped Light" panose="02000000000000000000" pitchFamily="2" charset="0"/>
              </a:rPr>
            </a:br>
            <a:br>
              <a:rPr lang="en-GB">
                <a:latin typeface="Twinkl Cursive Looped Light" panose="02000000000000000000" pitchFamily="2" charset="0"/>
              </a:rPr>
            </a:br>
            <a:br>
              <a:rPr lang="en-GB">
                <a:latin typeface="Twinkl Cursive Looped Light" panose="02000000000000000000" pitchFamily="2" charset="0"/>
              </a:rPr>
            </a:br>
            <a:br>
              <a:rPr lang="en-GB">
                <a:latin typeface="Twinkl Cursive Looped Light" panose="02000000000000000000" pitchFamily="2" charset="0"/>
              </a:rPr>
            </a:br>
            <a:br>
              <a:rPr lang="en-GB">
                <a:latin typeface="Twinkl Cursive Looped Light" panose="02000000000000000000" pitchFamily="2" charset="0"/>
              </a:rPr>
            </a:br>
            <a:endParaRPr lang="en-GB" dirty="0">
              <a:latin typeface="Twinkl Cursive Looped Light" panose="02000000000000000000" pitchFamily="2" charset="0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8C89A1B-BA77-6DE9-020F-5BFCB3E26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Twinkl Cursive Looped" panose="02000000000000000000" pitchFamily="2" charset="0"/>
              </a:rPr>
              <a:t>Upper KS2:High Expectations</a:t>
            </a:r>
          </a:p>
        </p:txBody>
      </p:sp>
    </p:spTree>
    <p:extLst>
      <p:ext uri="{BB962C8B-B14F-4D97-AF65-F5344CB8AC3E}">
        <p14:creationId xmlns:p14="http://schemas.microsoft.com/office/powerpoint/2010/main" val="3525470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494A15-F71C-3B8B-5F23-2465C76E9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BE688-BFF7-DEFE-BDE3-9B99E7CE0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975632" y="-124481"/>
            <a:ext cx="4391191" cy="1325563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r>
              <a:rPr lang="en-GB" dirty="0">
                <a:latin typeface="Twinkl Cursive Looped Light" panose="02000000000000000000" pitchFamily="2" charset="0"/>
              </a:rPr>
              <a:t>Our Rewards</a:t>
            </a: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br>
              <a:rPr lang="en-GB" dirty="0">
                <a:latin typeface="Twinkl Cursive Looped Light" panose="02000000000000000000" pitchFamily="2" charset="0"/>
              </a:rPr>
            </a:br>
            <a:r>
              <a:rPr lang="en-GB" dirty="0">
                <a:latin typeface="Twinkl Cursive Looped Light" panose="02000000000000000000" pitchFamily="2" charset="0"/>
              </a:rPr>
              <a:t>Our Rewards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F252C-874C-0E4B-9043-D366C0138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6" y="1825625"/>
            <a:ext cx="10268404" cy="4351338"/>
          </a:xfrm>
        </p:spPr>
        <p:txBody>
          <a:bodyPr/>
          <a:lstStyle/>
          <a:p>
            <a:r>
              <a:rPr lang="en-GB" sz="3200" dirty="0">
                <a:latin typeface="Twinkl Cursive Looped Light" panose="02000000000000000000" pitchFamily="2" charset="0"/>
              </a:rPr>
              <a:t>Staff will award children with house points for their learning.</a:t>
            </a:r>
          </a:p>
          <a:p>
            <a:pPr marL="0" indent="0">
              <a:buNone/>
            </a:pPr>
            <a:endParaRPr lang="en-GB" sz="3200" dirty="0">
              <a:latin typeface="Twinkl Cursive Looped Light" panose="02000000000000000000" pitchFamily="2" charset="0"/>
            </a:endParaRPr>
          </a:p>
          <a:p>
            <a:r>
              <a:rPr lang="en-GB" sz="3200" dirty="0">
                <a:latin typeface="Twinkl Cursive Looped Light" panose="02000000000000000000" pitchFamily="2" charset="0"/>
              </a:rPr>
              <a:t>Staff will award children with dojo points for their behaviour.</a:t>
            </a:r>
          </a:p>
          <a:p>
            <a:pPr marL="0" indent="0">
              <a:buNone/>
            </a:pPr>
            <a:endParaRPr lang="en-GB" sz="3200" dirty="0">
              <a:latin typeface="Twinkl Cursive Looped Light" panose="02000000000000000000" pitchFamily="2" charset="0"/>
            </a:endParaRPr>
          </a:p>
          <a:p>
            <a:r>
              <a:rPr lang="en-GB" sz="3200" dirty="0">
                <a:latin typeface="Twinkl Cursive Looped Light" panose="02000000000000000000" pitchFamily="2" charset="0"/>
              </a:rPr>
              <a:t>Once a class reaches 1,000 dojos, they will earn a whole class reward.</a:t>
            </a:r>
          </a:p>
          <a:p>
            <a:endParaRPr lang="en-GB" dirty="0">
              <a:latin typeface="Twinkl Cursive Looped Light" panose="02000000000000000000" pitchFamily="2" charset="0"/>
            </a:endParaRPr>
          </a:p>
        </p:txBody>
      </p:sp>
      <p:pic>
        <p:nvPicPr>
          <p:cNvPr id="8" name="Picture 4" descr="ClassDojo - YouTube">
            <a:extLst>
              <a:ext uri="{FF2B5EF4-FFF2-40B4-BE49-F238E27FC236}">
                <a16:creationId xmlns:a16="http://schemas.microsoft.com/office/drawing/2014/main" id="{B0A13788-696F-91F1-E850-D72B06E28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25352" y="5181599"/>
            <a:ext cx="1812597" cy="181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1511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5697B8-6B1A-EA67-13FF-1246F1842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18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129706C-E3D7-F7C8-400C-68878CE54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179606" y="49691"/>
            <a:ext cx="4391191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School Uniform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18C30D-7A44-B79F-4473-8939D225C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000" y="1741714"/>
            <a:ext cx="11805999" cy="486591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All children are required to wear: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Burgundy crew neck sweatshirt or cardigan with the embroidered school logo.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White shirt, polo shirt or blouse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Grey shorts, trousers, skirt, pinafore dress or burgundy/red and white striped/checked dress in the summer months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Grey, white, burgundy socks or tights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PE kit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Black shorts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House Team T-shirt – available to purchase from the school in the appropriate House team colour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Black plimsolls/trainers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Trainers for outdoor PE sessions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Black jogging trousers or leggings for outdoor, winter sports activities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Footwear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All children should wear black school shoes with flat heals (no boots)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Jewellery</a:t>
            </a: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No jewellery is permitted. If your child has their ears pierced, they should wear a single stud (plain gold or silver only). These need to be either taken out or covered by tape for PE for safety precautions.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Digital or smart watches are permitted if they DO NOT include a photographic function.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Hair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All children should wear their hair up, if it is longer than shoulder length. No extreme haircuts/styles are permitted (no tram lines, patterns or coloured hair), children should not wear excessive hair accessories.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400" dirty="0">
              <a:solidFill>
                <a:schemeClr val="accent4"/>
              </a:solidFill>
              <a:latin typeface="Twinkl Cursive Looped" panose="02000000000000000000" pitchFamily="2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Calls will be made to remove/bring in incorrect uniform. </a:t>
            </a:r>
          </a:p>
        </p:txBody>
      </p:sp>
    </p:spTree>
    <p:extLst>
      <p:ext uri="{BB962C8B-B14F-4D97-AF65-F5344CB8AC3E}">
        <p14:creationId xmlns:p14="http://schemas.microsoft.com/office/powerpoint/2010/main" val="5636407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C8DBAC-44C9-EEC2-7F6B-A51C55DF9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PS LOGO FINAL OUTLINES_Pic1">
            <a:extLst>
              <a:ext uri="{FF2B5EF4-FFF2-40B4-BE49-F238E27FC236}">
                <a16:creationId xmlns:a16="http://schemas.microsoft.com/office/drawing/2014/main" id="{2103D0A6-09DC-5DB7-9A0C-E5E04FB9704B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88438" y="2893227"/>
            <a:ext cx="2985059" cy="2985059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196D8B-329D-E6B5-4FA6-669B0F155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027" y="184032"/>
            <a:ext cx="4408015" cy="6489935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6E7B271-257B-5DB8-C69D-F63C5064B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We are now smartphone free</a:t>
            </a:r>
          </a:p>
        </p:txBody>
      </p:sp>
    </p:spTree>
    <p:extLst>
      <p:ext uri="{BB962C8B-B14F-4D97-AF65-F5344CB8AC3E}">
        <p14:creationId xmlns:p14="http://schemas.microsoft.com/office/powerpoint/2010/main" val="3554500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A7E1EB3-11B5-F96D-8CD9-B7F64653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20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60A14D0-68C9-B8EE-9DCE-EF2CB4C87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Dates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D121A72-1959-5E47-2FBD-72E8B99D88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Key dates are published on the calendar our school website:</a:t>
            </a:r>
          </a:p>
          <a:p>
            <a:pPr marL="0" indent="0">
              <a:buNone/>
            </a:pPr>
            <a:r>
              <a:rPr lang="en-GB" u="sng" dirty="0">
                <a:solidFill>
                  <a:schemeClr val="accent1"/>
                </a:solidFill>
                <a:latin typeface="Twinkl Cursive Looped" panose="02000000000000000000" pitchFamily="2" charset="0"/>
                <a:ea typeface="+mn-lt"/>
                <a:cs typeface="+mn-lt"/>
              </a:rPr>
              <a:t>https://www.hawleyprimary.co.uk/calendar/?calid=1&amp;pid=3&amp;viewid=1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74FB6B-2E89-F3FB-954D-23E1AEEEB9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014" y="2990669"/>
            <a:ext cx="7702386" cy="365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340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DA36F1-9EB0-ECA7-69D4-0D1C74F52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21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C241DD7-DBEC-DEB8-F4C8-CF320EE68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Attendance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40BDDA-F60A-9727-E823-E79DA731E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765" y="1490299"/>
            <a:ext cx="9495294" cy="536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344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3B8E09C-844B-4D93-305F-4D2B2CA04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22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D9C64E5-3C92-D814-A797-BDE2AA44F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-24124" y="341633"/>
            <a:ext cx="5225808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How can you help?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C6AD78-FC16-E266-9644-0BE30A1522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8769" y="1977924"/>
            <a:ext cx="8684974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Twinkl Cursive Looped" panose="02000000000000000000" pitchFamily="2" charset="0"/>
              </a:rPr>
              <a:t>Encouragement, support and positivity. 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Praise effort, resilience and learning attitude as well as the finished product.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Communication with us – please contact your child's teacher</a:t>
            </a:r>
            <a:endParaRPr lang="en-US" dirty="0">
              <a:latin typeface="Twinkl Cursive Looped" panose="02000000000000000000" pitchFamily="2" charset="0"/>
            </a:endParaRPr>
          </a:p>
          <a:p>
            <a:r>
              <a:rPr lang="en-US" dirty="0">
                <a:latin typeface="Twinkl Cursive Looped" panose="02000000000000000000" pitchFamily="2" charset="0"/>
              </a:rPr>
              <a:t>Supporting learning at home. 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Tissues for the classroom. 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Be active on Seesaw. 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Encourage independence.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05192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7BF7A01-1AB6-0B60-854D-E5935B21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GB" noProof="0" smtClean="0"/>
              <a:t>23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BA798A8-66FF-2F18-AC1A-FF370C857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Year 5 and 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0A6BAC-3734-80E6-297D-4A232E3F59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964879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60958886_TF66931380_Win32" id="{7F345408-2526-47F2-8982-8FBCF2972EA2}" vid="{E50BA638-16EF-4F41-AE64-30ADAD8CABB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a9b75ac-ad73-499b-b690-d71d2191b15b" xsi:nil="true"/>
    <lcf76f155ced4ddcb4097134ff3c332f xmlns="7b167fbb-deca-4310-add5-b19ddccd020c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8F2C064C2BCC41AF10ACB2971D1BDE" ma:contentTypeVersion="18" ma:contentTypeDescription="Create a new document." ma:contentTypeScope="" ma:versionID="c16a2feed9805556703bc2ec197f1d7d">
  <xsd:schema xmlns:xsd="http://www.w3.org/2001/XMLSchema" xmlns:xs="http://www.w3.org/2001/XMLSchema" xmlns:p="http://schemas.microsoft.com/office/2006/metadata/properties" xmlns:ns2="7b167fbb-deca-4310-add5-b19ddccd020c" xmlns:ns3="ea9b75ac-ad73-499b-b690-d71d2191b15b" targetNamespace="http://schemas.microsoft.com/office/2006/metadata/properties" ma:root="true" ma:fieldsID="206ac8aa58937232c5ca704e9f4bee6f" ns2:_="" ns3:_="">
    <xsd:import namespace="7b167fbb-deca-4310-add5-b19ddccd020c"/>
    <xsd:import namespace="ea9b75ac-ad73-499b-b690-d71d2191b15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167fbb-deca-4310-add5-b19ddccd02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721f06d-1e52-4d82-b862-dd8713225d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9b75ac-ad73-499b-b690-d71d2191b15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c751ef8-5d10-427c-b2ef-1139467e09f1}" ma:internalName="TaxCatchAll" ma:showField="CatchAllData" ma:web="ea9b75ac-ad73-499b-b690-d71d2191b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DCC29C-CB1D-47BA-8795-2DC7CA2CAF2A}">
  <ds:schemaRefs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elements/1.1/"/>
    <ds:schemaRef ds:uri="7b167fbb-deca-4310-add5-b19ddccd020c"/>
    <ds:schemaRef ds:uri="http://schemas.openxmlformats.org/package/2006/metadata/core-properties"/>
    <ds:schemaRef ds:uri="ea9b75ac-ad73-499b-b690-d71d2191b15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F122EE31-46A0-4D4F-916C-6F44FD0E64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6C1F50-90C7-4DA6-98EB-2C0712D5FC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167fbb-deca-4310-add5-b19ddccd020c"/>
    <ds:schemaRef ds:uri="ea9b75ac-ad73-499b-b690-d71d2191b1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Elementary school presentation</Template>
  <TotalTime>111</TotalTime>
  <Words>1045</Words>
  <Application>Microsoft Office PowerPoint</Application>
  <PresentationFormat>Widescreen</PresentationFormat>
  <Paragraphs>163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Bradley Hand ITC</vt:lpstr>
      <vt:lpstr>Calibri</vt:lpstr>
      <vt:lpstr>Comic Sans MS</vt:lpstr>
      <vt:lpstr>Franklin Gothic Book</vt:lpstr>
      <vt:lpstr>Gochi Hand</vt:lpstr>
      <vt:lpstr>Twinkl Cursive Looped</vt:lpstr>
      <vt:lpstr>Twinkl Cursive Looped Light</vt:lpstr>
      <vt:lpstr>Office Theme</vt:lpstr>
      <vt:lpstr>Parent Information Session</vt:lpstr>
      <vt:lpstr>PowerPoint Presentation</vt:lpstr>
      <vt:lpstr>PowerPoint Presentation</vt:lpstr>
      <vt:lpstr>PowerPoint Presentation</vt:lpstr>
      <vt:lpstr>Hawley Values</vt:lpstr>
      <vt:lpstr>Curriculum</vt:lpstr>
      <vt:lpstr>Maths</vt:lpstr>
      <vt:lpstr>Trips</vt:lpstr>
      <vt:lpstr>Homework</vt:lpstr>
      <vt:lpstr>PowerPoint Presentation</vt:lpstr>
      <vt:lpstr>Spellings</vt:lpstr>
      <vt:lpstr>   Seesaw    Seesaw</vt:lpstr>
      <vt:lpstr>Handwriting</vt:lpstr>
      <vt:lpstr>FRENCH</vt:lpstr>
      <vt:lpstr>The School Day       </vt:lpstr>
      <vt:lpstr>Upper KS2:High Expectations</vt:lpstr>
      <vt:lpstr>    Our Rewards   Our Rewards</vt:lpstr>
      <vt:lpstr>School Uniform</vt:lpstr>
      <vt:lpstr>We are now smartphone free</vt:lpstr>
      <vt:lpstr>Key Dates</vt:lpstr>
      <vt:lpstr>Attendance</vt:lpstr>
      <vt:lpstr>How can you help?</vt:lpstr>
      <vt:lpstr>Year 5 and 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Bethany Cansdale</dc:creator>
  <cp:lastModifiedBy>Hayley Elliott</cp:lastModifiedBy>
  <cp:revision>142</cp:revision>
  <cp:lastPrinted>2025-09-16T14:52:53Z</cp:lastPrinted>
  <dcterms:created xsi:type="dcterms:W3CDTF">2025-09-11T15:37:16Z</dcterms:created>
  <dcterms:modified xsi:type="dcterms:W3CDTF">2026-09-16T16:17:13Z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0x010100F98F2C064C2BCC41AF10ACB2971D1BDE</vt:lpwstr>
  </property>
  <property fmtid="{D5CDD505-2E9C-101B-9397-08002B2CF9AE}" pid="3" name="MediaServiceImageTags">
    <vt:lpwstr/>
  </property>
</Properties>
</file>